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2" r:id="rId5"/>
    <p:sldMasterId id="2147483739" r:id="rId6"/>
  </p:sldMasterIdLst>
  <p:notesMasterIdLst>
    <p:notesMasterId r:id="rId21"/>
  </p:notesMasterIdLst>
  <p:handoutMasterIdLst>
    <p:handoutMasterId r:id="rId22"/>
  </p:handoutMasterIdLst>
  <p:sldIdLst>
    <p:sldId id="353" r:id="rId7"/>
    <p:sldId id="354" r:id="rId8"/>
    <p:sldId id="366" r:id="rId9"/>
    <p:sldId id="261" r:id="rId10"/>
    <p:sldId id="355" r:id="rId11"/>
    <p:sldId id="364" r:id="rId12"/>
    <p:sldId id="272" r:id="rId13"/>
    <p:sldId id="367" r:id="rId14"/>
    <p:sldId id="357" r:id="rId15"/>
    <p:sldId id="320" r:id="rId16"/>
    <p:sldId id="260" r:id="rId17"/>
    <p:sldId id="304" r:id="rId18"/>
    <p:sldId id="316" r:id="rId19"/>
    <p:sldId id="345" r:id="rId20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97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pos="6924">
          <p15:clr>
            <a:srgbClr val="A4A3A4"/>
          </p15:clr>
        </p15:guide>
        <p15:guide id="6" pos="756">
          <p15:clr>
            <a:srgbClr val="A4A3A4"/>
          </p15:clr>
        </p15:guide>
        <p15:guide id="7" orient="horz" pos="1389">
          <p15:clr>
            <a:srgbClr val="A4A3A4"/>
          </p15:clr>
        </p15:guide>
        <p15:guide id="8" orient="horz" pos="7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sse Lehtonen" initials="LL" lastIdx="4" clrIdx="0">
    <p:extLst>
      <p:ext uri="{19B8F6BF-5375-455C-9EA6-DF929625EA0E}">
        <p15:presenceInfo xmlns:p15="http://schemas.microsoft.com/office/powerpoint/2012/main" userId="0aab9071b690a327" providerId="Windows Live"/>
      </p:ext>
    </p:extLst>
  </p:cmAuthor>
  <p:cmAuthor id="2" name="van der Meer Maria" initials="vdMM" lastIdx="1" clrIdx="1">
    <p:extLst>
      <p:ext uri="{19B8F6BF-5375-455C-9EA6-DF929625EA0E}">
        <p15:presenceInfo xmlns:p15="http://schemas.microsoft.com/office/powerpoint/2012/main" userId="van der Meer Ma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86A75-5B49-1219-FD04-10BE438998F3}" v="40" dt="2024-03-27T07:42:45.880"/>
    <p1510:client id="{EA4EB37F-73AC-7415-B952-D276724CE8D0}" v="5" dt="2024-03-27T07:46:11.182"/>
    <p1510:client id="{F62397AF-C8BD-4EF3-8AE6-6571F462CF3C}" v="12" dt="2024-03-25T09:49:16.801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6224" autoAdjust="0"/>
  </p:normalViewPr>
  <p:slideViewPr>
    <p:cSldViewPr showGuides="1">
      <p:cViewPr varScale="1">
        <p:scale>
          <a:sx n="93" d="100"/>
          <a:sy n="93" d="100"/>
        </p:scale>
        <p:origin x="274" y="86"/>
      </p:cViewPr>
      <p:guideLst>
        <p:guide orient="horz" pos="2160"/>
        <p:guide pos="3840"/>
        <p:guide orient="horz" pos="1797"/>
        <p:guide orient="horz" pos="3702"/>
        <p:guide pos="6924"/>
        <p:guide pos="756"/>
        <p:guide orient="horz" pos="1389"/>
        <p:guide orient="horz" pos="7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nonen Jessica" userId="S::jessica.nenonen@hus.fi::45790017-42f0-4aa4-ae6a-9e7317583247" providerId="AD" clId="Web-{F62397AF-C8BD-4EF3-8AE6-6571F462CF3C}"/>
    <pc:docChg chg="modSld">
      <pc:chgData name="Nenonen Jessica" userId="S::jessica.nenonen@hus.fi::45790017-42f0-4aa4-ae6a-9e7317583247" providerId="AD" clId="Web-{F62397AF-C8BD-4EF3-8AE6-6571F462CF3C}" dt="2024-03-25T09:49:16.801" v="10"/>
      <pc:docMkLst>
        <pc:docMk/>
      </pc:docMkLst>
      <pc:sldChg chg="addSp delSp modSp">
        <pc:chgData name="Nenonen Jessica" userId="S::jessica.nenonen@hus.fi::45790017-42f0-4aa4-ae6a-9e7317583247" providerId="AD" clId="Web-{F62397AF-C8BD-4EF3-8AE6-6571F462CF3C}" dt="2024-03-25T09:49:16.801" v="10"/>
        <pc:sldMkLst>
          <pc:docMk/>
          <pc:sldMk cId="1018566836" sldId="355"/>
        </pc:sldMkLst>
        <pc:picChg chg="add mod ord modCrop">
          <ac:chgData name="Nenonen Jessica" userId="S::jessica.nenonen@hus.fi::45790017-42f0-4aa4-ae6a-9e7317583247" providerId="AD" clId="Web-{F62397AF-C8BD-4EF3-8AE6-6571F462CF3C}" dt="2024-03-25T09:49:16.801" v="10"/>
          <ac:picMkLst>
            <pc:docMk/>
            <pc:sldMk cId="1018566836" sldId="355"/>
            <ac:picMk id="2" creationId="{1B4A59EE-6980-E5DD-7C34-24D264485561}"/>
          </ac:picMkLst>
        </pc:picChg>
        <pc:picChg chg="del">
          <ac:chgData name="Nenonen Jessica" userId="S::jessica.nenonen@hus.fi::45790017-42f0-4aa4-ae6a-9e7317583247" providerId="AD" clId="Web-{F62397AF-C8BD-4EF3-8AE6-6571F462CF3C}" dt="2024-03-25T09:47:57.159" v="0"/>
          <ac:picMkLst>
            <pc:docMk/>
            <pc:sldMk cId="1018566836" sldId="355"/>
            <ac:picMk id="6" creationId="{C44443B7-D7B0-E8F9-5F1A-070E5F392900}"/>
          </ac:picMkLst>
        </pc:picChg>
      </pc:sldChg>
    </pc:docChg>
  </pc:docChgLst>
  <pc:docChgLst>
    <pc:chgData name="Nenonen Jessica" userId="S::jessica.nenonen@hus.fi::45790017-42f0-4aa4-ae6a-9e7317583247" providerId="AD" clId="Web-{EA4EB37F-73AC-7415-B952-D276724CE8D0}"/>
    <pc:docChg chg="modSld">
      <pc:chgData name="Nenonen Jessica" userId="S::jessica.nenonen@hus.fi::45790017-42f0-4aa4-ae6a-9e7317583247" providerId="AD" clId="Web-{EA4EB37F-73AC-7415-B952-D276724CE8D0}" dt="2024-03-27T07:46:11.182" v="4" actId="14100"/>
      <pc:docMkLst>
        <pc:docMk/>
      </pc:docMkLst>
      <pc:sldChg chg="modSp">
        <pc:chgData name="Nenonen Jessica" userId="S::jessica.nenonen@hus.fi::45790017-42f0-4aa4-ae6a-9e7317583247" providerId="AD" clId="Web-{EA4EB37F-73AC-7415-B952-D276724CE8D0}" dt="2024-03-27T07:45:55.791" v="2" actId="14100"/>
        <pc:sldMkLst>
          <pc:docMk/>
          <pc:sldMk cId="43846154" sldId="272"/>
        </pc:sldMkLst>
        <pc:spChg chg="mod">
          <ac:chgData name="Nenonen Jessica" userId="S::jessica.nenonen@hus.fi::45790017-42f0-4aa4-ae6a-9e7317583247" providerId="AD" clId="Web-{EA4EB37F-73AC-7415-B952-D276724CE8D0}" dt="2024-03-27T07:45:53.338" v="1" actId="14100"/>
          <ac:spMkLst>
            <pc:docMk/>
            <pc:sldMk cId="43846154" sldId="272"/>
            <ac:spMk id="5" creationId="{31C36278-D7ED-E841-B3B4-8D5143C2F9CD}"/>
          </ac:spMkLst>
        </pc:spChg>
        <pc:spChg chg="mod">
          <ac:chgData name="Nenonen Jessica" userId="S::jessica.nenonen@hus.fi::45790017-42f0-4aa4-ae6a-9e7317583247" providerId="AD" clId="Web-{EA4EB37F-73AC-7415-B952-D276724CE8D0}" dt="2024-03-27T07:45:55.791" v="2" actId="14100"/>
          <ac:spMkLst>
            <pc:docMk/>
            <pc:sldMk cId="43846154" sldId="272"/>
            <ac:spMk id="11" creationId="{05CDB500-3B90-664F-B6E2-1092B0BF4D86}"/>
          </ac:spMkLst>
        </pc:spChg>
      </pc:sldChg>
      <pc:sldChg chg="modSp">
        <pc:chgData name="Nenonen Jessica" userId="S::jessica.nenonen@hus.fi::45790017-42f0-4aa4-ae6a-9e7317583247" providerId="AD" clId="Web-{EA4EB37F-73AC-7415-B952-D276724CE8D0}" dt="2024-03-27T07:46:11.182" v="4" actId="14100"/>
        <pc:sldMkLst>
          <pc:docMk/>
          <pc:sldMk cId="1226123881" sldId="304"/>
        </pc:sldMkLst>
        <pc:spChg chg="mod">
          <ac:chgData name="Nenonen Jessica" userId="S::jessica.nenonen@hus.fi::45790017-42f0-4aa4-ae6a-9e7317583247" providerId="AD" clId="Web-{EA4EB37F-73AC-7415-B952-D276724CE8D0}" dt="2024-03-27T07:46:11.182" v="4" actId="14100"/>
          <ac:spMkLst>
            <pc:docMk/>
            <pc:sldMk cId="1226123881" sldId="304"/>
            <ac:spMk id="8" creationId="{402F8BE5-1052-481D-8B77-A770D3D2F440}"/>
          </ac:spMkLst>
        </pc:spChg>
      </pc:sldChg>
      <pc:sldChg chg="modSp">
        <pc:chgData name="Nenonen Jessica" userId="S::jessica.nenonen@hus.fi::45790017-42f0-4aa4-ae6a-9e7317583247" providerId="AD" clId="Web-{EA4EB37F-73AC-7415-B952-D276724CE8D0}" dt="2024-03-27T07:46:02.463" v="3" actId="14100"/>
        <pc:sldMkLst>
          <pc:docMk/>
          <pc:sldMk cId="2945379689" sldId="357"/>
        </pc:sldMkLst>
        <pc:spChg chg="mod">
          <ac:chgData name="Nenonen Jessica" userId="S::jessica.nenonen@hus.fi::45790017-42f0-4aa4-ae6a-9e7317583247" providerId="AD" clId="Web-{EA4EB37F-73AC-7415-B952-D276724CE8D0}" dt="2024-03-27T07:46:02.463" v="3" actId="14100"/>
          <ac:spMkLst>
            <pc:docMk/>
            <pc:sldMk cId="2945379689" sldId="357"/>
            <ac:spMk id="3" creationId="{A070673B-1F9B-469E-8332-877AE8024B11}"/>
          </ac:spMkLst>
        </pc:spChg>
      </pc:sldChg>
    </pc:docChg>
  </pc:docChgLst>
  <pc:docChgLst>
    <pc:chgData name="Nenonen Jessica" userId="S::jessica.nenonen@hus.fi::45790017-42f0-4aa4-ae6a-9e7317583247" providerId="AD" clId="Web-{C0A86A75-5B49-1219-FD04-10BE438998F3}"/>
    <pc:docChg chg="modSld">
      <pc:chgData name="Nenonen Jessica" userId="S::jessica.nenonen@hus.fi::45790017-42f0-4aa4-ae6a-9e7317583247" providerId="AD" clId="Web-{C0A86A75-5B49-1219-FD04-10BE438998F3}" dt="2024-03-27T07:42:45.880" v="39"/>
      <pc:docMkLst>
        <pc:docMk/>
      </pc:docMkLst>
      <pc:sldChg chg="addSp delSp modSp">
        <pc:chgData name="Nenonen Jessica" userId="S::jessica.nenonen@hus.fi::45790017-42f0-4aa4-ae6a-9e7317583247" providerId="AD" clId="Web-{C0A86A75-5B49-1219-FD04-10BE438998F3}" dt="2024-03-27T07:42:45.880" v="39"/>
        <pc:sldMkLst>
          <pc:docMk/>
          <pc:sldMk cId="1018566836" sldId="355"/>
        </pc:sldMkLst>
        <pc:picChg chg="del">
          <ac:chgData name="Nenonen Jessica" userId="S::jessica.nenonen@hus.fi::45790017-42f0-4aa4-ae6a-9e7317583247" providerId="AD" clId="Web-{C0A86A75-5B49-1219-FD04-10BE438998F3}" dt="2024-03-27T07:39:31.813" v="0"/>
          <ac:picMkLst>
            <pc:docMk/>
            <pc:sldMk cId="1018566836" sldId="355"/>
            <ac:picMk id="2" creationId="{1B4A59EE-6980-E5DD-7C34-24D264485561}"/>
          </ac:picMkLst>
        </pc:picChg>
        <pc:picChg chg="add del mod">
          <ac:chgData name="Nenonen Jessica" userId="S::jessica.nenonen@hus.fi::45790017-42f0-4aa4-ae6a-9e7317583247" providerId="AD" clId="Web-{C0A86A75-5B49-1219-FD04-10BE438998F3}" dt="2024-03-27T07:39:40.907" v="6"/>
          <ac:picMkLst>
            <pc:docMk/>
            <pc:sldMk cId="1018566836" sldId="355"/>
            <ac:picMk id="6" creationId="{C6EEB8A0-0639-FADA-BC1D-30B9DB81806F}"/>
          </ac:picMkLst>
        </pc:picChg>
        <pc:picChg chg="add del mod">
          <ac:chgData name="Nenonen Jessica" userId="S::jessica.nenonen@hus.fi::45790017-42f0-4aa4-ae6a-9e7317583247" providerId="AD" clId="Web-{C0A86A75-5B49-1219-FD04-10BE438998F3}" dt="2024-03-27T07:40:01.783" v="11"/>
          <ac:picMkLst>
            <pc:docMk/>
            <pc:sldMk cId="1018566836" sldId="355"/>
            <ac:picMk id="7" creationId="{211EDC62-1B6C-A870-EF67-8F7623F4347E}"/>
          </ac:picMkLst>
        </pc:picChg>
        <pc:picChg chg="add del mod">
          <ac:chgData name="Nenonen Jessica" userId="S::jessica.nenonen@hus.fi::45790017-42f0-4aa4-ae6a-9e7317583247" providerId="AD" clId="Web-{C0A86A75-5B49-1219-FD04-10BE438998F3}" dt="2024-03-27T07:40:22.767" v="13"/>
          <ac:picMkLst>
            <pc:docMk/>
            <pc:sldMk cId="1018566836" sldId="355"/>
            <ac:picMk id="8" creationId="{22E2DF48-D1E0-DB82-B728-1AE5C2F8C686}"/>
          </ac:picMkLst>
        </pc:picChg>
        <pc:picChg chg="add del mod">
          <ac:chgData name="Nenonen Jessica" userId="S::jessica.nenonen@hus.fi::45790017-42f0-4aa4-ae6a-9e7317583247" providerId="AD" clId="Web-{C0A86A75-5B49-1219-FD04-10BE438998F3}" dt="2024-03-27T07:40:29.174" v="17"/>
          <ac:picMkLst>
            <pc:docMk/>
            <pc:sldMk cId="1018566836" sldId="355"/>
            <ac:picMk id="9" creationId="{816104AB-B92A-AAA6-B96D-CF07F6226246}"/>
          </ac:picMkLst>
        </pc:picChg>
        <pc:picChg chg="add del mod">
          <ac:chgData name="Nenonen Jessica" userId="S::jessica.nenonen@hus.fi::45790017-42f0-4aa4-ae6a-9e7317583247" providerId="AD" clId="Web-{C0A86A75-5B49-1219-FD04-10BE438998F3}" dt="2024-03-27T07:40:34.033" v="20"/>
          <ac:picMkLst>
            <pc:docMk/>
            <pc:sldMk cId="1018566836" sldId="355"/>
            <ac:picMk id="10" creationId="{AA99D865-F1A8-7A85-1E67-9B400A085F21}"/>
          </ac:picMkLst>
        </pc:picChg>
        <pc:picChg chg="add del mod">
          <ac:chgData name="Nenonen Jessica" userId="S::jessica.nenonen@hus.fi::45790017-42f0-4aa4-ae6a-9e7317583247" providerId="AD" clId="Web-{C0A86A75-5B49-1219-FD04-10BE438998F3}" dt="2024-03-27T07:41:08.050" v="23"/>
          <ac:picMkLst>
            <pc:docMk/>
            <pc:sldMk cId="1018566836" sldId="355"/>
            <ac:picMk id="13" creationId="{6876253F-A4E4-3493-C030-9DB4B8D830E8}"/>
          </ac:picMkLst>
        </pc:picChg>
        <pc:picChg chg="add del mod">
          <ac:chgData name="Nenonen Jessica" userId="S::jessica.nenonen@hus.fi::45790017-42f0-4aa4-ae6a-9e7317583247" providerId="AD" clId="Web-{C0A86A75-5B49-1219-FD04-10BE438998F3}" dt="2024-03-27T07:41:33.972" v="27"/>
          <ac:picMkLst>
            <pc:docMk/>
            <pc:sldMk cId="1018566836" sldId="355"/>
            <ac:picMk id="14" creationId="{97A6F6F7-556D-8DD0-44B8-10ADD051825E}"/>
          </ac:picMkLst>
        </pc:picChg>
        <pc:picChg chg="add mod ord modCrop">
          <ac:chgData name="Nenonen Jessica" userId="S::jessica.nenonen@hus.fi::45790017-42f0-4aa4-ae6a-9e7317583247" providerId="AD" clId="Web-{C0A86A75-5B49-1219-FD04-10BE438998F3}" dt="2024-03-27T07:42:45.880" v="39"/>
          <ac:picMkLst>
            <pc:docMk/>
            <pc:sldMk cId="1018566836" sldId="355"/>
            <ac:picMk id="15" creationId="{FC6657EB-BBAE-B706-6DC0-6965DB56B50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D720-5450-4F8D-9B40-EA5617A2F5D5}" type="datetimeFigureOut">
              <a:rPr lang="fi-FI" sz="800" smtClean="0"/>
              <a:t>27.3.2024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EA622-5474-46D2-9E25-B7390D39C680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79404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673615C5-03D7-4033-AA7E-61675A121AC6}" type="datetimeFigureOut">
              <a:rPr lang="fi-FI" smtClean="0"/>
              <a:pPr/>
              <a:t>27.3.2024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BD6EC600-B393-4301-A281-C4D1D819C08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2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C600-B393-4301-A281-C4D1D819C08E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13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EC600-B393-4301-A281-C4D1D819C08E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34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C600-B393-4301-A281-C4D1D819C08E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54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33EBCE-41C6-47F8-B77E-5EA812F0CF17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12328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EC5692-0259-4694-8C41-FC16529077D3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32696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17359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orost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05DB-F7B7-4FD1-BDB2-26E863157CBD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1344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34C5-D825-4559-ACE4-4C98422003C8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637394"/>
            <a:ext cx="6335713" cy="1367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49" y="2204815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9" y="407706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4509120"/>
            <a:ext cx="6335713" cy="13677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 </a:t>
            </a:r>
          </a:p>
        </p:txBody>
      </p:sp>
    </p:spTree>
    <p:extLst>
      <p:ext uri="{BB962C8B-B14F-4D97-AF65-F5344CB8AC3E}">
        <p14:creationId xmlns:p14="http://schemas.microsoft.com/office/powerpoint/2010/main" val="9102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1121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AB27B0C-6149-4509-A205-1581F128AD59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7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kä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C1C-FB94-4153-B6E3-27DAEDDDDE8C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9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kä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E138-8ED1-48CE-A906-900C4E8F9988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348847"/>
            <a:ext cx="9791700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1737" y="2060807"/>
            <a:ext cx="9791701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8" y="335698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3645027"/>
            <a:ext cx="9793288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93598" y="465316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00150" y="4941208"/>
            <a:ext cx="9793288" cy="936064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52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633605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F2B0-E342-47F9-853B-20EBEB72CF5C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fi-FI" noProof="0" dirty="0"/>
              <a:t>Lisää alaotsikko napsauttamalla </a:t>
            </a:r>
          </a:p>
          <a:p>
            <a:pPr lvl="1"/>
            <a:r>
              <a:rPr lang="fi-FI" noProof="0" dirty="0"/>
              <a:t>Second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153888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6335713" cy="4248150"/>
          </a:xfrm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 dirty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10978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AA48-84FD-43B3-A0C6-251F15C26F18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4255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E045-2ED2-4A7D-8079-9B02AF73A7B6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48238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6168010" y="1628750"/>
            <a:ext cx="482542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25016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083AD2-4334-4A64-AC1D-F8A53353C286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37875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2FC9-3B3A-441B-9C21-1572974D46DD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50"/>
            <a:ext cx="3167610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7824240" y="1628750"/>
            <a:ext cx="316919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6" hasCustomPrompt="1"/>
          </p:nvPr>
        </p:nvSpPr>
        <p:spPr>
          <a:xfrm>
            <a:off x="4511780" y="1628775"/>
            <a:ext cx="31684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34039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2059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06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561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26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694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5735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278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8">
    <p:bg>
      <p:bgPr>
        <a:solidFill>
          <a:srgbClr val="E8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524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dirty="0" err="1"/>
              <a:t>Valitse</a:t>
            </a:r>
            <a:r>
              <a:rPr lang="en-US" dirty="0"/>
              <a:t> </a:t>
            </a:r>
            <a:r>
              <a:rPr lang="en-US" dirty="0" err="1"/>
              <a:t>objekti</a:t>
            </a:r>
            <a:r>
              <a:rPr lang="en-US" dirty="0"/>
              <a:t> ja </a:t>
            </a:r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 </a:t>
            </a:r>
            <a:r>
              <a:rPr lang="en-US" dirty="0" err="1"/>
              <a:t>valikosta</a:t>
            </a:r>
            <a:r>
              <a:rPr lang="en-US" dirty="0"/>
              <a:t> 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0E39F8-C080-41E1-8370-2DB28FA3551B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565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7902386" y="0"/>
                </a:lnTo>
                <a:lnTo>
                  <a:pt x="7974023" y="38108"/>
                </a:lnTo>
                <a:lnTo>
                  <a:pt x="8049174" y="78863"/>
                </a:lnTo>
                <a:lnTo>
                  <a:pt x="8125383" y="122264"/>
                </a:lnTo>
                <a:lnTo>
                  <a:pt x="8201593" y="167782"/>
                </a:lnTo>
                <a:lnTo>
                  <a:pt x="8278331" y="214889"/>
                </a:lnTo>
                <a:lnTo>
                  <a:pt x="8355070" y="264112"/>
                </a:lnTo>
                <a:lnTo>
                  <a:pt x="8433396" y="315982"/>
                </a:lnTo>
                <a:lnTo>
                  <a:pt x="8511193" y="369968"/>
                </a:lnTo>
                <a:lnTo>
                  <a:pt x="8588990" y="425543"/>
                </a:lnTo>
                <a:lnTo>
                  <a:pt x="8667316" y="483764"/>
                </a:lnTo>
                <a:lnTo>
                  <a:pt x="8746172" y="544102"/>
                </a:lnTo>
                <a:lnTo>
                  <a:pt x="8825027" y="607087"/>
                </a:lnTo>
                <a:lnTo>
                  <a:pt x="8903883" y="672189"/>
                </a:lnTo>
                <a:lnTo>
                  <a:pt x="8982738" y="739937"/>
                </a:lnTo>
                <a:lnTo>
                  <a:pt x="9022960" y="774340"/>
                </a:lnTo>
                <a:lnTo>
                  <a:pt x="9062652" y="809802"/>
                </a:lnTo>
                <a:lnTo>
                  <a:pt x="9141508" y="882314"/>
                </a:lnTo>
                <a:lnTo>
                  <a:pt x="9220364" y="956943"/>
                </a:lnTo>
                <a:lnTo>
                  <a:pt x="9300278" y="1035276"/>
                </a:lnTo>
                <a:lnTo>
                  <a:pt x="9379133" y="1115727"/>
                </a:lnTo>
                <a:lnTo>
                  <a:pt x="9457989" y="1198295"/>
                </a:lnTo>
                <a:lnTo>
                  <a:pt x="9536315" y="1284568"/>
                </a:lnTo>
                <a:lnTo>
                  <a:pt x="9615700" y="1372959"/>
                </a:lnTo>
                <a:lnTo>
                  <a:pt x="9693497" y="1464525"/>
                </a:lnTo>
                <a:lnTo>
                  <a:pt x="9771823" y="1558208"/>
                </a:lnTo>
                <a:lnTo>
                  <a:pt x="9810986" y="1606901"/>
                </a:lnTo>
                <a:lnTo>
                  <a:pt x="9849091" y="1655596"/>
                </a:lnTo>
                <a:lnTo>
                  <a:pt x="9926888" y="1755630"/>
                </a:lnTo>
                <a:lnTo>
                  <a:pt x="10004156" y="1858840"/>
                </a:lnTo>
                <a:lnTo>
                  <a:pt x="10080365" y="1965226"/>
                </a:lnTo>
                <a:lnTo>
                  <a:pt x="10156575" y="2074258"/>
                </a:lnTo>
                <a:lnTo>
                  <a:pt x="10194679" y="2129833"/>
                </a:lnTo>
                <a:lnTo>
                  <a:pt x="10232255" y="2186466"/>
                </a:lnTo>
                <a:lnTo>
                  <a:pt x="10307406" y="2302379"/>
                </a:lnTo>
                <a:lnTo>
                  <a:pt x="10381498" y="2420938"/>
                </a:lnTo>
                <a:lnTo>
                  <a:pt x="10608010" y="2222457"/>
                </a:lnTo>
                <a:lnTo>
                  <a:pt x="10833992" y="2024505"/>
                </a:lnTo>
                <a:lnTo>
                  <a:pt x="11060502" y="1825495"/>
                </a:lnTo>
                <a:lnTo>
                  <a:pt x="11286484" y="1627544"/>
                </a:lnTo>
                <a:lnTo>
                  <a:pt x="11512996" y="1429063"/>
                </a:lnTo>
                <a:lnTo>
                  <a:pt x="11739507" y="1231111"/>
                </a:lnTo>
                <a:lnTo>
                  <a:pt x="11965489" y="1032630"/>
                </a:lnTo>
                <a:lnTo>
                  <a:pt x="12192000" y="83414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 dirty="0"/>
              <a:t>Valitse objekti ja lisää kuva valikosta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17227C-2AD2-439E-BA27-AD4107EC8D47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23611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F90E-E5D8-4055-86C9-9FF6F93EA596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4512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CF8117-35B7-40E1-A156-6239247DCCFD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404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A733FE-D562-4A80-9EFD-7295DCF99CF3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14915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2205038"/>
            <a:ext cx="4823840" cy="3671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68010" y="2205038"/>
            <a:ext cx="4823840" cy="3671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276A-E821-4AB2-BCDF-E6D7312D12AE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614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50" y="2206709"/>
            <a:ext cx="4823840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00150" y="2780928"/>
            <a:ext cx="4823840" cy="309599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alaotsikko napsauttamalla 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2206709"/>
            <a:ext cx="4825428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68010" y="2780928"/>
            <a:ext cx="4823840" cy="30959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C9C4-AC0D-4E4C-B50E-4FCCD5081438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293693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pieni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2205038"/>
            <a:ext cx="6480026" cy="3671888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alaotsikko napsauttamalla 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F03-6E3E-49E7-B08F-F1FEFA701C82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968209" y="2205038"/>
            <a:ext cx="3023642" cy="36718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41562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092A-2666-42E6-844B-558C6458485E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960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  <a:endParaRPr lang="fi-FI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455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ja yhteystiedo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91DC8-A5AD-43B4-A52F-5ADBFDF6CCC2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979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ja yhteystiedo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5D0445-E99E-459E-B494-AA69FAD92288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 baseline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109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C866-D85C-4098-974F-9B02DE9DE800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20044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852936"/>
            <a:ext cx="6336050" cy="30239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EAEE-A509-47B4-9590-8C0F01143969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6602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BDBAAE3-E715-4E5F-AF5C-5ACF4F398243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  <p:sp>
        <p:nvSpPr>
          <p:cNvPr id="19" name="Freeform 18"/>
          <p:cNvSpPr>
            <a:spLocks noChangeAspect="1" noEditPoints="1"/>
          </p:cNvSpPr>
          <p:nvPr userDrawn="1"/>
        </p:nvSpPr>
        <p:spPr bwMode="auto">
          <a:xfrm>
            <a:off x="10200456" y="5157192"/>
            <a:ext cx="1075397" cy="1008112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mppani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2F13610-5A24-4381-B9A3-A126BB62C708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56813" y="5156224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127253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 kumppan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75D725-1B8B-4341-BBBD-64D9969DEFE0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Päiväys / Nimi / Titteli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767889" y="2708920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767889" y="3933056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16711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HY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8D1095-9A37-460C-87B6-F0FE0A16D103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Freeform 19"/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2 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6AE4B1-38DA-4AE3-B986-AE8A38720AB6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Freeform 14"/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kumppani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DCAB1E6-3380-4638-BBF5-4AB10FDE2821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21700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2 kumppan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E65BA0-195A-4619-9D77-8C48A355493B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40158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FC999F7-8069-4194-BB1C-CA5945371871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</p:spTree>
    <p:extLst>
      <p:ext uri="{BB962C8B-B14F-4D97-AF65-F5344CB8AC3E}">
        <p14:creationId xmlns:p14="http://schemas.microsoft.com/office/powerpoint/2010/main" val="9788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7871AD-BF27-4073-9B7A-718C83623FCD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30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B6FD0-518A-4E31-99C6-F16BE91D3B25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1370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7902386" y="0"/>
                </a:lnTo>
                <a:lnTo>
                  <a:pt x="7974023" y="38108"/>
                </a:lnTo>
                <a:lnTo>
                  <a:pt x="8049174" y="78863"/>
                </a:lnTo>
                <a:lnTo>
                  <a:pt x="8125383" y="122264"/>
                </a:lnTo>
                <a:lnTo>
                  <a:pt x="8201593" y="167782"/>
                </a:lnTo>
                <a:lnTo>
                  <a:pt x="8278331" y="214889"/>
                </a:lnTo>
                <a:lnTo>
                  <a:pt x="8355070" y="264112"/>
                </a:lnTo>
                <a:lnTo>
                  <a:pt x="8433396" y="315982"/>
                </a:lnTo>
                <a:lnTo>
                  <a:pt x="8511193" y="369968"/>
                </a:lnTo>
                <a:lnTo>
                  <a:pt x="8588990" y="425543"/>
                </a:lnTo>
                <a:lnTo>
                  <a:pt x="8667316" y="483764"/>
                </a:lnTo>
                <a:lnTo>
                  <a:pt x="8746172" y="544102"/>
                </a:lnTo>
                <a:lnTo>
                  <a:pt x="8825027" y="607087"/>
                </a:lnTo>
                <a:lnTo>
                  <a:pt x="8903883" y="672189"/>
                </a:lnTo>
                <a:lnTo>
                  <a:pt x="8982738" y="739937"/>
                </a:lnTo>
                <a:lnTo>
                  <a:pt x="9022960" y="774340"/>
                </a:lnTo>
                <a:lnTo>
                  <a:pt x="9062652" y="809802"/>
                </a:lnTo>
                <a:lnTo>
                  <a:pt x="9141508" y="882314"/>
                </a:lnTo>
                <a:lnTo>
                  <a:pt x="9220364" y="956943"/>
                </a:lnTo>
                <a:lnTo>
                  <a:pt x="9300278" y="1035276"/>
                </a:lnTo>
                <a:lnTo>
                  <a:pt x="9379133" y="1115727"/>
                </a:lnTo>
                <a:lnTo>
                  <a:pt x="9457989" y="1198295"/>
                </a:lnTo>
                <a:lnTo>
                  <a:pt x="9536315" y="1284568"/>
                </a:lnTo>
                <a:lnTo>
                  <a:pt x="9615700" y="1372959"/>
                </a:lnTo>
                <a:lnTo>
                  <a:pt x="9693497" y="1464525"/>
                </a:lnTo>
                <a:lnTo>
                  <a:pt x="9771823" y="1558208"/>
                </a:lnTo>
                <a:lnTo>
                  <a:pt x="9810986" y="1606901"/>
                </a:lnTo>
                <a:lnTo>
                  <a:pt x="9849091" y="1655596"/>
                </a:lnTo>
                <a:lnTo>
                  <a:pt x="9926888" y="1755630"/>
                </a:lnTo>
                <a:lnTo>
                  <a:pt x="10004156" y="1858840"/>
                </a:lnTo>
                <a:lnTo>
                  <a:pt x="10080365" y="1965226"/>
                </a:lnTo>
                <a:lnTo>
                  <a:pt x="10156575" y="2074258"/>
                </a:lnTo>
                <a:lnTo>
                  <a:pt x="10194679" y="2129833"/>
                </a:lnTo>
                <a:lnTo>
                  <a:pt x="10232255" y="2186466"/>
                </a:lnTo>
                <a:lnTo>
                  <a:pt x="10307406" y="2302379"/>
                </a:lnTo>
                <a:lnTo>
                  <a:pt x="10381498" y="2420938"/>
                </a:lnTo>
                <a:lnTo>
                  <a:pt x="10608010" y="2222457"/>
                </a:lnTo>
                <a:lnTo>
                  <a:pt x="10833992" y="2024505"/>
                </a:lnTo>
                <a:lnTo>
                  <a:pt x="11060502" y="1825495"/>
                </a:lnTo>
                <a:lnTo>
                  <a:pt x="11286484" y="1627544"/>
                </a:lnTo>
                <a:lnTo>
                  <a:pt x="11512996" y="1429063"/>
                </a:lnTo>
                <a:lnTo>
                  <a:pt x="11739507" y="1231111"/>
                </a:lnTo>
                <a:lnTo>
                  <a:pt x="11965489" y="1032630"/>
                </a:lnTo>
                <a:lnTo>
                  <a:pt x="12192000" y="83414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en-US"/>
              <a:t>Select shape and Insert Picture from Menu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74DB69-D95E-4BF1-B2ED-9A2B6E8EE9CD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32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A189-6A84-49C1-9DA9-C8938461E680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403-F2D4-42DF-94E5-0D9D35DC7134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556740"/>
            <a:ext cx="9791700" cy="151221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3284980"/>
            <a:ext cx="9791700" cy="259194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EAD0-329C-480C-B910-4F7583D5548C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200150" y="1196690"/>
            <a:ext cx="9793288" cy="276999"/>
          </a:xfrm>
        </p:spPr>
        <p:txBody>
          <a:bodyPr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023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spcBef>
                <a:spcPts val="400"/>
              </a:spcBef>
              <a:buFont typeface="Arial" panose="020B0604020202020204" pitchFamily="34" charset="0"/>
              <a:buChar char="•"/>
              <a:defRPr sz="2000" b="1">
                <a:solidFill>
                  <a:schemeClr val="accent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defRPr sz="2000" b="1">
                <a:solidFill>
                  <a:schemeClr val="accent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F65E-F814-476E-868E-5FEBFA682D69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8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D15F45-78B4-4E73-8E50-8AE1FD0C9FE4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1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accent2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accent2"/>
              </a:buClr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7986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0BDF106-3744-4857-8988-C1828056DC6D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12902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42FE39-692E-4117-8A3B-1FC591FA0573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32928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852936"/>
            <a:ext cx="6336050" cy="30239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EAEE-A509-47B4-9590-8C0F01143969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653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133600"/>
            <a:ext cx="6336050" cy="37433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991-0AAD-4AAE-B0FD-B2153AB86205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4030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väli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979170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88BA-6209-43E7-ABC3-9A76B29A52CE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00150" y="764704"/>
            <a:ext cx="9793288" cy="276999"/>
          </a:xfrm>
        </p:spPr>
        <p:txBody>
          <a:bodyPr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 dirty="0"/>
              <a:t>Lisää alaotsikko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8350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4D1D-664C-4A5E-BEC3-536E19550B90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00150" y="2565400"/>
            <a:ext cx="6335713" cy="136767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200149" y="2132821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3599" y="400508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00150" y="4437140"/>
            <a:ext cx="6335713" cy="143968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3578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8112125" cy="6858000"/>
          </a:xfr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6DA209-F149-48D0-B946-430871CF9CD0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6958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3288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D54F-7EB1-4C22-B5C0-5B0D0AC849B1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00150" y="2276840"/>
            <a:ext cx="9791700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201737" y="1988801"/>
            <a:ext cx="9791701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3598" y="3284980"/>
            <a:ext cx="9799839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00150" y="3573020"/>
            <a:ext cx="9793288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193598" y="4581160"/>
            <a:ext cx="9799839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00150" y="4869200"/>
            <a:ext cx="9793288" cy="1007725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49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633605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233-871A-4F05-87C0-933282982CE9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153888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6335713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64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2CA3-F0A8-498C-9555-A03DDAA38341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6651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4A55-575F-4192-BEF3-BD6858DBA710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48238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6168010" y="1628750"/>
            <a:ext cx="482542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515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ECC2-9285-44ED-BF22-992C8AC574E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50"/>
            <a:ext cx="3167610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7824240" y="1628750"/>
            <a:ext cx="316919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6"/>
          </p:nvPr>
        </p:nvSpPr>
        <p:spPr>
          <a:xfrm>
            <a:off x="4511780" y="1628775"/>
            <a:ext cx="31684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7374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8DF-7207-4E80-A63A-E473088A8222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154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2524-BD13-44BC-975D-717EACDBCF6B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604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523-D108-4662-B930-B338B68D594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344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li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1" baseline="0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800"/>
              </a:spcBef>
              <a:buClr>
                <a:schemeClr val="accent1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listaus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3104-21D6-4641-A370-61BADDDF3491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189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417D-738D-4CC4-967C-346C881957E5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301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A39F-EAF9-47E2-820F-F7B30AC0146A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9669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6865-BEC9-4A7E-ACC8-423FDA4E65C1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500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7AE7-2D74-4839-AE9E-F4ECCD0B852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25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8">
    <p:bg>
      <p:bgPr>
        <a:solidFill>
          <a:srgbClr val="E8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928-E170-4B34-BD8E-1A4C29A66143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454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Select shape and Insert Picture from Menu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A1C656-58DF-45D4-9A36-FEF5F4A5661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B0D1-FC9A-4448-A7C7-E7DC6E4D7DB0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5315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A43979-8284-4525-8542-5705CAD658B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603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D06BB-D4C8-4938-BEF6-92F3AFB1C853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735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2852738"/>
            <a:ext cx="4823840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10" y="2852738"/>
            <a:ext cx="4823840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8D18-8C20-4904-9CE7-E97CF64F97DF}" type="datetime1">
              <a:rPr lang="fi-FI" smtClean="0"/>
              <a:t>27.3.2024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722204-A94B-4856-AEC5-A58C08292330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1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accent2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accent2"/>
              </a:buClr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 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2286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852737"/>
            <a:ext cx="4823840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0150" y="3429000"/>
            <a:ext cx="4823840" cy="24479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10" y="2852737"/>
            <a:ext cx="4825428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10" y="3429000"/>
            <a:ext cx="4823840" cy="244792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0FE-AFE5-4E3F-99FE-E5DDC40A62A8}" type="datetime1">
              <a:rPr lang="fi-FI" smtClean="0"/>
              <a:t>27.3.2024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475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2852738"/>
            <a:ext cx="6480026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8D18-8C20-4904-9CE7-E97CF64F97DF}" type="datetime1">
              <a:rPr lang="fi-FI" smtClean="0"/>
              <a:t>27.3.2024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968209" y="2853284"/>
            <a:ext cx="3023642" cy="3023642"/>
          </a:xfr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1028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71F7-26D3-4201-8CE5-75238E25F390}" type="datetime1">
              <a:rPr lang="fi-FI" smtClean="0"/>
              <a:t>27.3.2024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F173-FAB5-431B-87FA-4D490DB2E2AF}" type="datetime1">
              <a:rPr lang="fi-FI" smtClean="0"/>
              <a:t>27.3.2024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00396-986A-4A87-9978-EF19BE19F63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thank you.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#event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040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4EC7B42-49B1-4BD8-8BB5-ED62DBDB908F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thank you.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#event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6389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0"/>
            <a:ext cx="7689600" cy="55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fi-FI"/>
              <a:t>Osion otsikko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EE4-ED0F-4582-88C6-9F565A950C84}" type="datetime1">
              <a:rPr lang="fi-FI" smtClean="0"/>
              <a:t>27.3.2024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D552-E28D-4C85-BA5B-932A71BDC4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5917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san ylätunnis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788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8094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san ylätunniste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err="1"/>
              <a:t>Valitse</a:t>
            </a:r>
            <a:r>
              <a:rPr lang="en-US"/>
              <a:t> </a:t>
            </a:r>
            <a:r>
              <a:rPr lang="en-US" err="1"/>
              <a:t>objekti</a:t>
            </a:r>
            <a:r>
              <a:rPr lang="en-US"/>
              <a:t> ja 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</a:t>
            </a:r>
            <a:r>
              <a:rPr lang="en-US" err="1"/>
              <a:t>valikosta</a:t>
            </a:r>
            <a:r>
              <a:rPr lang="en-US"/>
              <a:t> 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0E39F8-C080-41E1-8370-2DB28FA3551B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089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ACA798-C919-4168-916A-05E427A6B0BC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9067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7"/>
            <a:ext cx="9791700" cy="935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204864"/>
            <a:ext cx="9791700" cy="3672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3512" y="6381328"/>
            <a:ext cx="201600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28ECFFF4-18FB-490A-94A2-82B6D4F2CDCC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503362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HUS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78" r:id="rId6"/>
    <p:sldLayoutId id="2147483679" r:id="rId7"/>
    <p:sldLayoutId id="2147483689" r:id="rId8"/>
    <p:sldLayoutId id="2147483687" r:id="rId9"/>
    <p:sldLayoutId id="2147483688" r:id="rId10"/>
    <p:sldLayoutId id="2147483671" r:id="rId11"/>
    <p:sldLayoutId id="2147483673" r:id="rId12"/>
    <p:sldLayoutId id="2147483672" r:id="rId13"/>
    <p:sldLayoutId id="2147483680" r:id="rId14"/>
    <p:sldLayoutId id="2147483691" r:id="rId15"/>
    <p:sldLayoutId id="2147483684" r:id="rId16"/>
    <p:sldLayoutId id="2147483674" r:id="rId17"/>
    <p:sldLayoutId id="2147483675" r:id="rId18"/>
    <p:sldLayoutId id="2147483676" r:id="rId19"/>
    <p:sldLayoutId id="2147483677" r:id="rId20"/>
    <p:sldLayoutId id="2147483651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  <p:sldLayoutId id="2147483681" r:id="rId30"/>
    <p:sldLayoutId id="2147483682" r:id="rId31"/>
    <p:sldLayoutId id="2147483683" r:id="rId32"/>
    <p:sldLayoutId id="2147483652" r:id="rId33"/>
    <p:sldLayoutId id="2147483653" r:id="rId34"/>
    <p:sldLayoutId id="2147483690" r:id="rId35"/>
    <p:sldLayoutId id="2147483654" r:id="rId36"/>
    <p:sldLayoutId id="2147483655" r:id="rId37"/>
    <p:sldLayoutId id="2147483685" r:id="rId38"/>
    <p:sldLayoutId id="2147483686" r:id="rId39"/>
    <p:sldLayoutId id="2147483736" r:id="rId40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7"/>
            <a:ext cx="9791700" cy="935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/>
              <a:t>Lisää otsikko napsauttamalla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204864"/>
            <a:ext cx="9791700" cy="3672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 dirty="0"/>
              <a:t>Lisää teksti napsauttamalla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  <a:p>
            <a:pPr lvl="3"/>
            <a:r>
              <a:rPr lang="fi-FI" noProof="0" dirty="0"/>
              <a:t>Fourth level</a:t>
            </a:r>
          </a:p>
          <a:p>
            <a:pPr lvl="4"/>
            <a:r>
              <a:rPr lang="fi-FI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3512" y="6381328"/>
            <a:ext cx="201600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4F80689C-5B34-46A5-995C-982CC9EF6831}" type="datetime1">
              <a:rPr lang="fi-FI" noProof="0" smtClean="0"/>
              <a:t>27.3.2024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503362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HUS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6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93" r:id="rId2"/>
    <p:sldLayoutId id="2147483733" r:id="rId3"/>
    <p:sldLayoutId id="2147483734" r:id="rId4"/>
    <p:sldLayoutId id="2147483735" r:id="rId5"/>
    <p:sldLayoutId id="2147483730" r:id="rId6"/>
    <p:sldLayoutId id="2147483731" r:id="rId7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15113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852936"/>
            <a:ext cx="9791700" cy="3023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9495" y="6381328"/>
            <a:ext cx="2160017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4F69872-4865-44FB-80F7-1C3CC4B2D08A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359346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HUS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780" r:id="rId41"/>
    <p:sldLayoutId id="2147483781" r:id="rId4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eur03.safelinks.protection.outlook.com/?url=http%3A%2F%2Fwww.finas.fi%2F&amp;data=05%7C01%7Cnina.kuhmonen%40hus.fi%7C15c94e9d774b49c6043408db293b8416%7Ce307563d5fcd4e12a5549927f388b1cf%7C0%7C0%7C638149107816940960%7CUnknown%7CTWFpbGZsb3d8eyJWIjoiMC4wLjAwMDAiLCJQIjoiV2luMzIiLCJBTiI6Ik1haWwiLCJXVCI6Mn0%3D%7C3000%7C%7C%7C&amp;sdata=CxZ82arMsKYXuu4dvcrIBi5geoImtqxe06bk%2FekdF0I%3D&amp;reserved=0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vaate, henkilö, Lääketieteelliset välineet, sisä-&#10;&#10;Kuvaus luotu automaattisesti">
            <a:extLst>
              <a:ext uri="{FF2B5EF4-FFF2-40B4-BE49-F238E27FC236}">
                <a16:creationId xmlns:a16="http://schemas.microsoft.com/office/drawing/2014/main" id="{A228667E-A8B7-9DE2-A26D-0F714A9708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0" y="10"/>
            <a:ext cx="12191980" cy="6857990"/>
          </a:xfrm>
          <a:noFill/>
        </p:spPr>
      </p:pic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36F0DC4F-90A9-D319-16D9-3F1DC471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381328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7617227C-2AD2-439E-BA27-AD4107EC8D47}" type="datetime1">
              <a:rPr lang="fi-FI" noProof="0" smtClean="0"/>
              <a:pPr>
                <a:spcAft>
                  <a:spcPts val="600"/>
                </a:spcAft>
              </a:pPr>
              <a:t>27.3.2024</a:t>
            </a:fld>
            <a:endParaRPr lang="fi-FI" noProof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D42A7D6-320E-9DC5-C980-63AB0BA2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381328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</a:t>
            </a:fld>
            <a:endParaRPr lang="fi-FI" noProof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21CBF875-8C67-486C-8D58-AC496D54D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69" y="5876589"/>
            <a:ext cx="10008418" cy="648036"/>
          </a:xfrm>
        </p:spPr>
        <p:txBody>
          <a:bodyPr anchor="b"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High-quality and effective diagnostics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9C9FB41-AE62-4345-89E0-2EF44CFCB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36" y="5157192"/>
            <a:ext cx="9791700" cy="1512167"/>
          </a:xfrm>
        </p:spPr>
        <p:txBody>
          <a:bodyPr anchor="t">
            <a:norm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 Diagnostic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äivämäärän paikkamerkki 2" hidden="1">
            <a:extLst>
              <a:ext uri="{FF2B5EF4-FFF2-40B4-BE49-F238E27FC236}">
                <a16:creationId xmlns:a16="http://schemas.microsoft.com/office/drawing/2014/main" id="{96AAB7F0-FB95-43EE-A411-609E914F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776855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7617227C-2AD2-439E-BA27-AD4107EC8D47}" type="datetime1">
              <a:rPr lang="fi-FI" noProof="0" smtClean="0"/>
              <a:pPr>
                <a:spcAft>
                  <a:spcPts val="600"/>
                </a:spcAft>
              </a:pPr>
              <a:t>27.3.2024</a:t>
            </a:fld>
            <a:endParaRPr lang="fi-FI" noProof="0"/>
          </a:p>
        </p:txBody>
      </p:sp>
      <p:sp>
        <p:nvSpPr>
          <p:cNvPr id="4" name="Dian numeron paikkamerkki 3" hidden="1">
            <a:extLst>
              <a:ext uri="{FF2B5EF4-FFF2-40B4-BE49-F238E27FC236}">
                <a16:creationId xmlns:a16="http://schemas.microsoft.com/office/drawing/2014/main" id="{D5524B3A-3B09-41B2-8ED9-3087C211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776855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4680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F6D555-4531-401C-999F-053D92F6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92696"/>
            <a:ext cx="6336050" cy="935037"/>
          </a:xfrm>
        </p:spPr>
        <p:txBody>
          <a:bodyPr/>
          <a:lstStyle/>
          <a:p>
            <a:r>
              <a:rPr lang="en-GB" dirty="0"/>
              <a:t>High-quality work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72FCE4-AC3C-4670-B7A3-B24620C15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45" y="1353378"/>
            <a:ext cx="7413664" cy="40275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Our quality management system and management system meet certification standards.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We are customer-oriented and work systematically to improve our quality.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Continuous improvement is monitored annually.</a:t>
            </a:r>
            <a:endParaRPr lang="fi-FI" dirty="0">
              <a:latin typeface="+mn-lt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Excluding radiology, the Diagnostic Center is a testing laboratory accredited by FINAS Finnish Accreditation Service; accreditation requirements SFS-EN ISO 15189:2013; accreditation code T055. Information on the accredited scopes and the included fields and units is available at </a:t>
            </a:r>
            <a:r>
              <a:rPr lang="en-US" u="sng" dirty="0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www.finas.fi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i-FI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</a:rPr>
              <a:t>Medical imaging has been granted the ISO 9001:2015 Quality Certificate in 2018.</a:t>
            </a:r>
            <a:endParaRPr lang="fi-FI" dirty="0">
              <a:effectLst/>
              <a:latin typeface="+mn-lt"/>
              <a:ea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E1CAF5-32BA-4CF9-8266-08C93BD4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628F964-690B-4D3A-9DCA-CB2310C4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10</a:t>
            </a:fld>
            <a:endParaRPr lang="fi-FI" noProof="0"/>
          </a:p>
        </p:txBody>
      </p:sp>
      <p:pic>
        <p:nvPicPr>
          <p:cNvPr id="8" name="Kuvan paikkamerkki 7" descr="Kuva, joka sisältää kohteen laite, auto, kuivain, pesukone&#10;&#10;Kuvaus luotu automaattisesti">
            <a:extLst>
              <a:ext uri="{FF2B5EF4-FFF2-40B4-BE49-F238E27FC236}">
                <a16:creationId xmlns:a16="http://schemas.microsoft.com/office/drawing/2014/main" id="{FE4F9844-3DAB-4E84-A3DD-28B6C8C4BD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r="96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2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n paikkamerkki 16" descr="Kuva, joka sisältää kohteen Lääketieteelliset välineet, seinä, sisä-, terveydenhuolto&#10;&#10;Kuvaus luotu automaattisesti">
            <a:extLst>
              <a:ext uri="{FF2B5EF4-FFF2-40B4-BE49-F238E27FC236}">
                <a16:creationId xmlns:a16="http://schemas.microsoft.com/office/drawing/2014/main" id="{65896D31-A63C-677A-90FB-24F9B8EA04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64F4B2DF-1EB8-4B45-85C2-0D2AB3E6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527672"/>
            <a:ext cx="8928992" cy="2520280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treatment pathways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765654-255A-4D17-80C9-71CEBACA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39F8-C080-41E1-8370-2DB28FA3551B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84F41C6-330B-4FC9-8D61-2F637E69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11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058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979B5-B5AC-41FB-AA16-FC7065E1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477466"/>
            <a:ext cx="6336050" cy="1007318"/>
          </a:xfrm>
        </p:spPr>
        <p:txBody>
          <a:bodyPr/>
          <a:lstStyle/>
          <a:p>
            <a:r>
              <a:rPr lang="en-GB" sz="3200" dirty="0"/>
              <a:t>Services production (2022)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984E3-B815-4D33-ADEE-67C98747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3EAEE-A509-47B4-9590-8C0F0114396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E57F36-2F35-4313-AB3D-15E38F62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F6BA332C-74D2-4CFF-9480-A6ECAAB020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02F8BE5-1052-481D-8B77-A770D3D2F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39" y="1227571"/>
            <a:ext cx="6665563" cy="4145645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Chemistry: 18 956 000</a:t>
            </a:r>
          </a:p>
          <a:p>
            <a:r>
              <a:rPr lang="en-GB" sz="2400" dirty="0">
                <a:latin typeface="+mn-lt"/>
              </a:rPr>
              <a:t>Sample collection: 3 403 000</a:t>
            </a:r>
          </a:p>
          <a:p>
            <a:r>
              <a:rPr lang="en-GB" sz="2400" dirty="0">
                <a:latin typeface="+mn-lt"/>
              </a:rPr>
              <a:t>Microbiology: 1 799 000</a:t>
            </a:r>
          </a:p>
          <a:p>
            <a:r>
              <a:rPr lang="en-GB" sz="2400" dirty="0">
                <a:latin typeface="+mn-lt"/>
              </a:rPr>
              <a:t>Radiology: 1 121 000</a:t>
            </a:r>
          </a:p>
          <a:p>
            <a:r>
              <a:rPr lang="en-GB" sz="2400" dirty="0">
                <a:latin typeface="+mn-lt"/>
              </a:rPr>
              <a:t>Clinical Physiology and Nuclear Medicine: </a:t>
            </a:r>
            <a:r>
              <a:rPr lang="fi-FI" sz="2400" dirty="0">
                <a:latin typeface="+mn-lt"/>
              </a:rPr>
              <a:t>613 000</a:t>
            </a:r>
          </a:p>
          <a:p>
            <a:r>
              <a:rPr lang="en-GB" sz="2400" dirty="0">
                <a:latin typeface="+mn-lt"/>
              </a:rPr>
              <a:t>Pathology: 429 000</a:t>
            </a:r>
          </a:p>
          <a:p>
            <a:r>
              <a:rPr lang="en-GB" sz="2400" dirty="0">
                <a:latin typeface="+mn-lt"/>
              </a:rPr>
              <a:t>Blood products: 80 000</a:t>
            </a:r>
          </a:p>
          <a:p>
            <a:r>
              <a:rPr lang="en-GB" sz="2400" dirty="0">
                <a:latin typeface="+mn-lt"/>
              </a:rPr>
              <a:t>Genetics: 50 000</a:t>
            </a:r>
          </a:p>
          <a:p>
            <a:r>
              <a:rPr lang="en-GB" sz="2400" dirty="0">
                <a:latin typeface="+mn-lt"/>
              </a:rPr>
              <a:t>Clinical Neurophysiology: 29 000</a:t>
            </a:r>
          </a:p>
          <a:p>
            <a:r>
              <a:rPr lang="en-GB" sz="2400" dirty="0">
                <a:latin typeface="+mn-lt"/>
              </a:rPr>
              <a:t>Clinical Genetics, appointments: 6 000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1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6A13F6-2EC1-4B1B-ACAE-83C7DEA5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872" y="1016335"/>
            <a:ext cx="5831954" cy="1511374"/>
          </a:xfrm>
        </p:spPr>
        <p:txBody>
          <a:bodyPr/>
          <a:lstStyle/>
          <a:p>
            <a:r>
              <a:rPr lang="en-GB" sz="3200" dirty="0"/>
              <a:t>Part of the treatment chain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B62D45-603C-4F9B-BFAF-61EED8F79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872" y="1881225"/>
            <a:ext cx="6336010" cy="3960440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    Our customers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Patients and their attending physicians in HUS’s specialised healthcare and in primary healthcare in the HUS region’s wellbeing services counties.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We also provide laboratory and imaging services in the wellbeing services counties of </a:t>
            </a:r>
            <a:r>
              <a:rPr lang="en-GB" sz="2400" dirty="0" err="1">
                <a:latin typeface="+mn-lt"/>
              </a:rPr>
              <a:t>Kymenlaakso</a:t>
            </a:r>
            <a:r>
              <a:rPr lang="en-GB" sz="2400" dirty="0">
                <a:latin typeface="+mn-lt"/>
              </a:rPr>
              <a:t> and South Karelia.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F92847-9600-4DA7-8ECA-E86E3B42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3EAEE-A509-47B4-9590-8C0F0114396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CE37AE-F0FE-46B9-AA00-AEA376A8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270D318B-FC22-8163-4718-D8E13B18AA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5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67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0007104-BDA9-4EA2-99B2-C811B04F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1DC8-A5AD-43B4-A52F-5ADBFDF6CCC2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12273A9-AEAA-44AC-8993-C451F675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14</a:t>
            </a:fld>
            <a:endParaRPr lang="fi-FI" noProof="0"/>
          </a:p>
        </p:txBody>
      </p:sp>
      <p:pic>
        <p:nvPicPr>
          <p:cNvPr id="6" name="Kuva 5" descr="Kuva, joka sisältää kohteen Grafiikka, Värikkyys, Sähkönsininen, aqua&#10;&#10;Kuvaus luotu automaattisesti">
            <a:extLst>
              <a:ext uri="{FF2B5EF4-FFF2-40B4-BE49-F238E27FC236}">
                <a16:creationId xmlns:a16="http://schemas.microsoft.com/office/drawing/2014/main" id="{A9A905A4-3B94-0613-37A7-ACF5CE4D4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5017D7C8-012B-4DEA-BB51-269FF5BA8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924969"/>
            <a:ext cx="4967858" cy="1008062"/>
          </a:xfrm>
        </p:spPr>
        <p:txBody>
          <a:bodyPr/>
          <a:lstStyle/>
          <a:p>
            <a:r>
              <a:rPr lang="en-GB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260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55DCC4F-57D4-A446-B69E-19BF57D81A69}"/>
              </a:ext>
            </a:extLst>
          </p:cNvPr>
          <p:cNvSpPr txBox="1">
            <a:spLocks/>
          </p:cNvSpPr>
          <p:nvPr/>
        </p:nvSpPr>
        <p:spPr>
          <a:xfrm>
            <a:off x="6750750" y="2000442"/>
            <a:ext cx="4395798" cy="117758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OPERATING REVENUE</a:t>
            </a:r>
            <a:r>
              <a:rPr kumimoji="0" lang="en-GB" sz="3600" b="1" i="0" u="none" strike="noStrike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cap="none" dirty="0">
                <a:solidFill>
                  <a:schemeClr val="bg1"/>
                </a:solidFill>
                <a:latin typeface="Century Gothic"/>
              </a:rPr>
              <a:t>EUR 438 MILL.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7D494A-F2F1-BB4D-954F-E7B4436D0D56}"/>
              </a:ext>
            </a:extLst>
          </p:cNvPr>
          <p:cNvSpPr txBox="1">
            <a:spLocks/>
          </p:cNvSpPr>
          <p:nvPr/>
        </p:nvSpPr>
        <p:spPr>
          <a:xfrm>
            <a:off x="335360" y="293302"/>
            <a:ext cx="4636565" cy="13844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HUS Diagnostic Center in numbers (2023)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A3A5834-84F1-2542-B218-C45D17721665}"/>
              </a:ext>
            </a:extLst>
          </p:cNvPr>
          <p:cNvSpPr txBox="1">
            <a:spLocks/>
          </p:cNvSpPr>
          <p:nvPr/>
        </p:nvSpPr>
        <p:spPr>
          <a:xfrm>
            <a:off x="3287688" y="3068960"/>
            <a:ext cx="5616624" cy="935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cap="all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76B8D35-29A8-354F-814A-9EBEB2FEDD54}"/>
              </a:ext>
            </a:extLst>
          </p:cNvPr>
          <p:cNvSpPr txBox="1">
            <a:spLocks/>
          </p:cNvSpPr>
          <p:nvPr/>
        </p:nvSpPr>
        <p:spPr>
          <a:xfrm>
            <a:off x="2388958" y="5214415"/>
            <a:ext cx="1941471" cy="1299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1.1 MILL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Medical imaging examinations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D3C4A2A-4FB0-7F4F-A04E-A9CCB43DC03E}"/>
              </a:ext>
            </a:extLst>
          </p:cNvPr>
          <p:cNvSpPr txBox="1">
            <a:spLocks/>
          </p:cNvSpPr>
          <p:nvPr/>
        </p:nvSpPr>
        <p:spPr>
          <a:xfrm>
            <a:off x="7032104" y="584690"/>
            <a:ext cx="3744416" cy="248427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i-FI" sz="1000" b="1" cap="none" spc="0" dirty="0">
              <a:solidFill>
                <a:schemeClr val="bg1"/>
              </a:solidFill>
              <a:latin typeface="Century Gothic"/>
            </a:endParaRPr>
          </a:p>
          <a:p>
            <a:pPr algn="ctr">
              <a:defRPr/>
            </a:pPr>
            <a:r>
              <a:rPr kumimoji="0" lang="en-GB" sz="36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3,4</a:t>
            </a:r>
            <a:r>
              <a:rPr lang="en-GB" b="1" cap="none" dirty="0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00 EMPLOYEES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all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F7E22FA-B010-7E4C-8CC9-A3CC1CAEB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02" y="3414445"/>
            <a:ext cx="1287784" cy="1287784"/>
          </a:xfrm>
          <a:prstGeom prst="rect">
            <a:avLst/>
          </a:prstGeom>
        </p:spPr>
      </p:pic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66148086-5D74-0045-ACD7-469F459E6711}"/>
              </a:ext>
            </a:extLst>
          </p:cNvPr>
          <p:cNvSpPr txBox="1">
            <a:spLocks/>
          </p:cNvSpPr>
          <p:nvPr/>
        </p:nvSpPr>
        <p:spPr>
          <a:xfrm>
            <a:off x="2358187" y="3639162"/>
            <a:ext cx="2148966" cy="1299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25.0 MILL.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laboratory tests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DAB9010-B6CA-4D7E-9640-B39CAC72D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9" y="3329947"/>
            <a:ext cx="1675578" cy="167557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73EDA4C-3587-4190-A105-074080B74B3E}"/>
              </a:ext>
            </a:extLst>
          </p:cNvPr>
          <p:cNvSpPr txBox="1"/>
          <p:nvPr/>
        </p:nvSpPr>
        <p:spPr>
          <a:xfrm>
            <a:off x="7149894" y="3827238"/>
            <a:ext cx="240249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>
                <a:solidFill>
                  <a:schemeClr val="bg1"/>
                </a:solidFill>
                <a:latin typeface="Century Gothic"/>
                <a:ea typeface="+mn-ea"/>
                <a:cs typeface="+mn-cs"/>
              </a:rPr>
              <a:t>150</a:t>
            </a:r>
            <a:br>
              <a:rPr lang="en-GB" sz="36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GB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Units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F8725ED-3261-43B9-8896-F240539486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5894" y="4938645"/>
            <a:ext cx="1674000" cy="1674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C7D1FAF8-160B-4B9A-80A0-3BA431F19B63}"/>
              </a:ext>
            </a:extLst>
          </p:cNvPr>
          <p:cNvSpPr txBox="1"/>
          <p:nvPr/>
        </p:nvSpPr>
        <p:spPr>
          <a:xfrm>
            <a:off x="7223030" y="5214415"/>
            <a:ext cx="194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</a:t>
            </a:r>
            <a:br>
              <a:rPr kumimoji="0" lang="en-GB" sz="3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lang="en-GB" b="1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24/7 hospital laboratories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8" y="4974744"/>
            <a:ext cx="1440000" cy="1440000"/>
          </a:xfrm>
          <a:prstGeom prst="rect">
            <a:avLst/>
          </a:prstGeom>
        </p:spPr>
      </p:pic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EEA44A14-61DF-47D6-A43C-E9D61C577523}"/>
              </a:ext>
            </a:extLst>
          </p:cNvPr>
          <p:cNvCxnSpPr/>
          <p:nvPr/>
        </p:nvCxnSpPr>
        <p:spPr>
          <a:xfrm>
            <a:off x="7149894" y="1844824"/>
            <a:ext cx="359751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1">
            <a:extLst>
              <a:ext uri="{FF2B5EF4-FFF2-40B4-BE49-F238E27FC236}">
                <a16:creationId xmlns:a16="http://schemas.microsoft.com/office/drawing/2014/main" id="{6BAF1FA8-B28B-449A-9669-8D85CF3AB1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0" y="1334309"/>
            <a:ext cx="5950009" cy="16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F3F53A-6492-4225-AA21-C0A25A480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798613"/>
            <a:ext cx="7056090" cy="935037"/>
          </a:xfrm>
        </p:spPr>
        <p:txBody>
          <a:bodyPr/>
          <a:lstStyle/>
          <a:p>
            <a:r>
              <a:rPr lang="en-GB" sz="3200" dirty="0"/>
              <a:t>DIAGNOSTIC CENTER IS ONE OF THE SIX PROFIT AREAS IN HUS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004C2-E503-43EF-B18A-E691C6EC9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253225"/>
            <a:ext cx="6336050" cy="36718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HUS Diagnostic </a:t>
            </a:r>
            <a:r>
              <a:rPr lang="en-GB" sz="2400" dirty="0" err="1">
                <a:latin typeface="+mn-lt"/>
              </a:rPr>
              <a:t>Center</a:t>
            </a:r>
            <a:r>
              <a:rPr lang="en-GB" sz="2400" dirty="0">
                <a:latin typeface="+mn-lt"/>
              </a:rPr>
              <a:t> provides medical imaging and laboratory services.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We aim to increase synergy between diagnostic specialties.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Forming cooperation networks nationally and within the specific catchment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Diagnostics as the basis of treatment paths.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7CF0DA-9939-4E68-A0C5-94FD81B7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17A9AB-9CB0-45B0-B8C3-4B72147D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B8C72DD-67FF-463D-BA99-A7A45E2331B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pic>
        <p:nvPicPr>
          <p:cNvPr id="10" name="Kuvan paikkamerkki 9" descr="Kuva, joka sisältää kohteen henkilö, Ihmisen kasvot, vaate, sisä-&#10;&#10;Kuvaus luotu automaattisesti">
            <a:extLst>
              <a:ext uri="{FF2B5EF4-FFF2-40B4-BE49-F238E27FC236}">
                <a16:creationId xmlns:a16="http://schemas.microsoft.com/office/drawing/2014/main" id="{A13723BD-2F63-8D6F-37BC-C6695B1D9B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r="5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378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Lääketieteelliset välineet, henkilö, terveydenhuolto, lääketieteellinen&#10;&#10;Kuvaus luotu automaattisesti">
            <a:extLst>
              <a:ext uri="{FF2B5EF4-FFF2-40B4-BE49-F238E27FC236}">
                <a16:creationId xmlns:a16="http://schemas.microsoft.com/office/drawing/2014/main" id="{157FBB83-20A2-1C73-AB70-D3A57AE643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ECAC5D-9AA0-49F1-9EC4-CFB86CE5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4221088"/>
            <a:ext cx="10225336" cy="2447553"/>
          </a:xfrm>
          <a:effectLst/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 Diagnostic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produces health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D54C3-755F-4E7F-9111-3C1AAA49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E39F8-C080-41E1-8370-2DB28FA3551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65BEF-4D84-4BB8-8EC8-077E2E75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70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3DDC3EA-6AEE-407C-8A06-3433F09C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44D1D-664C-4A5E-BEC3-536E19550B90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55036C-45D0-4260-A54F-3C64DDA3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9A478B1-0A9C-4ADA-8480-D3BB204B5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0256" y="1412776"/>
            <a:ext cx="2952255" cy="5544269"/>
          </a:xfrm>
        </p:spPr>
        <p:txBody>
          <a:bodyPr/>
          <a:lstStyle/>
          <a:p>
            <a:r>
              <a:rPr lang="en-GB" sz="1600" dirty="0"/>
              <a:t>Around 150 locations We mainly operate in HUS’s specialized healthcare and in primary healthcare in the wellbeing services counties in the HUS region.</a:t>
            </a:r>
            <a:br>
              <a:rPr lang="en-GB" sz="1600" dirty="0"/>
            </a:br>
            <a:endParaRPr lang="en-GB" sz="1600" dirty="0"/>
          </a:p>
          <a:p>
            <a:r>
              <a:rPr lang="en-GB" sz="1600" dirty="0"/>
              <a:t>We also provide laboratory and imaging services in the wellbeing service counties of </a:t>
            </a:r>
            <a:r>
              <a:rPr lang="en-GB" sz="1600" dirty="0" err="1"/>
              <a:t>Kymenlaakso</a:t>
            </a:r>
            <a:r>
              <a:rPr lang="en-GB" sz="1600" dirty="0"/>
              <a:t> and South Karelia. </a:t>
            </a:r>
          </a:p>
          <a:p>
            <a:endParaRPr lang="fi-FI" sz="1600" dirty="0"/>
          </a:p>
          <a:p>
            <a:r>
              <a:rPr lang="en-GB" sz="1600" dirty="0"/>
              <a:t>Medical imaging services for </a:t>
            </a:r>
            <a:r>
              <a:rPr lang="en-GB" sz="1600" dirty="0" err="1"/>
              <a:t>Päijät-Häme</a:t>
            </a:r>
            <a:r>
              <a:rPr lang="en-GB" sz="1600" dirty="0"/>
              <a:t> Joint Authority for Social and Health Care (PHHKY) (Helsinki University Hospital's specific catchment area).</a:t>
            </a:r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8B00FB9-224E-477D-B003-AF19D13B8BDF}"/>
              </a:ext>
            </a:extLst>
          </p:cNvPr>
          <p:cNvSpPr txBox="1"/>
          <p:nvPr/>
        </p:nvSpPr>
        <p:spPr>
          <a:xfrm>
            <a:off x="551385" y="620688"/>
            <a:ext cx="712879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4B87"/>
                </a:solidFill>
                <a:latin typeface="Century Gothic"/>
                <a:ea typeface="+mn-ea"/>
                <a:cs typeface="+mn-cs"/>
              </a:rPr>
              <a:t>OPERATING AREA SPANS FROM HANKO TO PARIKKALA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6657EB-BBAE-B706-6DC0-6965DB56B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61" r="595" b="2165"/>
          <a:stretch/>
        </p:blipFill>
        <p:spPr>
          <a:xfrm>
            <a:off x="299681" y="1670222"/>
            <a:ext cx="6886741" cy="4670159"/>
          </a:xfrm>
          <a:prstGeom prst="rect">
            <a:avLst/>
          </a:prstGeom>
          <a:ln>
            <a:noFill/>
          </a:ln>
        </p:spPr>
      </p:pic>
      <p:pic>
        <p:nvPicPr>
          <p:cNvPr id="12" name="Kuva 11" descr="Kuva, joka sisältää kohteen ketju, matkapuhelin, puhelin, musta&#10;&#10;Kuvaus luotu automaattisesti">
            <a:extLst>
              <a:ext uri="{FF2B5EF4-FFF2-40B4-BE49-F238E27FC236}">
                <a16:creationId xmlns:a16="http://schemas.microsoft.com/office/drawing/2014/main" id="{88C9C6ED-6D4C-41BD-9B33-9382D2526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39" y="2713722"/>
            <a:ext cx="1951510" cy="36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9DED-C739-4BAC-B031-44C733BE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783170"/>
            <a:ext cx="6336050" cy="935037"/>
          </a:xfrm>
        </p:spPr>
        <p:txBody>
          <a:bodyPr/>
          <a:lstStyle/>
          <a:p>
            <a:r>
              <a:rPr lang="en-GB" sz="3200" dirty="0"/>
              <a:t>Our operations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A41D-F9F4-4773-94B6-7FA166A77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412863"/>
            <a:ext cx="6336050" cy="40322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Radiology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Pathology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+mn-lt"/>
              </a:rPr>
              <a:t>Preanalytics</a:t>
            </a:r>
            <a:r>
              <a:rPr lang="en-GB" sz="2400" dirty="0">
                <a:latin typeface="+mn-lt"/>
              </a:rPr>
              <a:t> (sample collection)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Genetics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Clinical Pharmacology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Clinical Physiology and Nuclear Medicine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Clinical Neurophysiology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Clinical Chemistry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Clinical Microbiology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DF552-87AF-40F3-9790-AD68373F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F756F-5A29-456E-8731-4CF45A4F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Kuvan paikkamerkki 9" descr="Kuva, joka sisältää kohteen Lääketieteelliset välineet, Kertakäyttökäsine, henkilö, muovi&#10;&#10;Kuvaus luotu automaattisesti">
            <a:extLst>
              <a:ext uri="{FF2B5EF4-FFF2-40B4-BE49-F238E27FC236}">
                <a16:creationId xmlns:a16="http://schemas.microsoft.com/office/drawing/2014/main" id="{7EAF2F26-E9DF-BAF8-8DC3-7786E5A26D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r="7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91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C36278-D7ED-E841-B3B4-8D5143C2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58" y="589790"/>
            <a:ext cx="6336050" cy="744537"/>
          </a:xfrm>
        </p:spPr>
        <p:txBody>
          <a:bodyPr/>
          <a:lstStyle/>
          <a:p>
            <a:r>
              <a:rPr lang="en-GB" sz="3200" dirty="0"/>
              <a:t>We research and educate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5CDB500-3B90-664F-B6E2-1092B0BF4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3" y="1328308"/>
            <a:ext cx="7042505" cy="39548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We work in eight specialties of laboratory medicine and imaging.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We have nationwide responsibility for examinations that require special expertise. We provide research and education required from a university hospital.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We engage in innovative research and product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Diagnostic examinations play a key role in the confirmation and exclusion of illnesses, as part of treatment and treatment monitoring, and screening.</a:t>
            </a:r>
          </a:p>
          <a:p>
            <a:pPr>
              <a:defRPr/>
            </a:pPr>
            <a:endParaRPr lang="fi-FI" sz="2800" dirty="0"/>
          </a:p>
          <a:p>
            <a:endParaRPr lang="fi-FI" sz="2800" dirty="0"/>
          </a:p>
        </p:txBody>
      </p:sp>
      <p:pic>
        <p:nvPicPr>
          <p:cNvPr id="7" name="Kuvan paikkamerkki 6" descr="Kuva, joka sisältää kohteen henkilö, sisä-, Tiedeinstrumentti, Teknikko&#10;&#10;Kuvaus luotu automaattisesti">
            <a:extLst>
              <a:ext uri="{FF2B5EF4-FFF2-40B4-BE49-F238E27FC236}">
                <a16:creationId xmlns:a16="http://schemas.microsoft.com/office/drawing/2014/main" id="{0F713674-357D-4EB7-F3EF-8457DF153D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0" r="295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8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lattia, henkilö">
            <a:extLst>
              <a:ext uri="{FF2B5EF4-FFF2-40B4-BE49-F238E27FC236}">
                <a16:creationId xmlns:a16="http://schemas.microsoft.com/office/drawing/2014/main" id="{BC5437B1-DF7D-E254-1E6E-2A2E7DAEFA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2BA63C6-0A3F-839E-E219-A26A3DFE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227C-2AD2-439E-BA27-AD4107EC8D47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C241F1-F22E-5482-03A1-86C8EAC5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8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ACC751B-1D35-7487-85C7-BF71456A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3624061"/>
            <a:ext cx="8784976" cy="2457446"/>
          </a:xfrm>
        </p:spPr>
        <p:txBody>
          <a:bodyPr/>
          <a:lstStyle/>
          <a:p>
            <a:r>
              <a:rPr lang="en-GB" dirty="0"/>
              <a:t>LEADING EXPERTS</a:t>
            </a:r>
            <a:br>
              <a:rPr lang="en-GB" dirty="0"/>
            </a:br>
            <a:r>
              <a:rPr lang="en-GB" dirty="0"/>
              <a:t>- AN EXCELLENT WORKPLACE</a:t>
            </a:r>
          </a:p>
        </p:txBody>
      </p:sp>
    </p:spTree>
    <p:extLst>
      <p:ext uri="{BB962C8B-B14F-4D97-AF65-F5344CB8AC3E}">
        <p14:creationId xmlns:p14="http://schemas.microsoft.com/office/powerpoint/2010/main" val="32398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53D8A2-1115-4455-AC4D-14E06164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12" y="1125537"/>
            <a:ext cx="6336050" cy="935037"/>
          </a:xfrm>
        </p:spPr>
        <p:txBody>
          <a:bodyPr/>
          <a:lstStyle/>
          <a:p>
            <a:r>
              <a:rPr lang="en-GB" sz="3200" dirty="0"/>
              <a:t>Over 3,400 employees (2023)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70673B-1F9B-469E-8332-877AE8024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005" y="1772250"/>
            <a:ext cx="6706752" cy="3960211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2,450 nursing staff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445 doctors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270 other staff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260 specialists</a:t>
            </a:r>
            <a:endParaRPr lang="fi-FI" sz="2400" dirty="0">
              <a:latin typeface="+mn-l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Our staff includes, for example, laboratory technicians, radiographers, doctors, physicists, hospital chemists, hospital geneticists, and hospital microbiologists.</a:t>
            </a:r>
            <a:br>
              <a:rPr lang="en-GB" sz="2400" dirty="0">
                <a:latin typeface="+mn-lt"/>
              </a:rPr>
            </a:br>
            <a:endParaRPr lang="en-GB" sz="2400" dirty="0">
              <a:latin typeface="+mn-l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03788D-94C0-4928-914B-7B972413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6E90FB-3C22-4C83-BAE0-7F6A90CE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A535A88-DB5A-4396-988D-EA8ADC586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47148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1" name="Kuvan paikkamerkki 10" descr="Kuva, joka sisältää kohteen henkilö, vaate, Ihmisen kasvot, hymy&#10;&#10;Kuvaus luotu automaattisesti">
            <a:extLst>
              <a:ext uri="{FF2B5EF4-FFF2-40B4-BE49-F238E27FC236}">
                <a16:creationId xmlns:a16="http://schemas.microsoft.com/office/drawing/2014/main" id="{2129BA63-4A7E-DC69-5171-AB67FB44C6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r="135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53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US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2.xml><?xml version="1.0" encoding="utf-8"?>
<a:theme xmlns:a="http://schemas.openxmlformats.org/drawingml/2006/main" name="HUS yhteistyökumppani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3.xml><?xml version="1.0" encoding="utf-8"?>
<a:theme xmlns:a="http://schemas.openxmlformats.org/drawingml/2006/main" name="1_HUS">
  <a:themeElements>
    <a:clrScheme name="HUS">
      <a:dk1>
        <a:sysClr val="windowText" lastClr="000000"/>
      </a:dk1>
      <a:lt1>
        <a:sysClr val="window" lastClr="FFFFFF"/>
      </a:lt1>
      <a:dk2>
        <a:srgbClr val="F7A823"/>
      </a:dk2>
      <a:lt2>
        <a:srgbClr val="E6E6E8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4.xml><?xml version="1.0" encoding="utf-8"?>
<a:theme xmlns:a="http://schemas.openxmlformats.org/drawingml/2006/main" name="Office Theme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baf505-58a3-4190-8ed2-8f640320a460" xsi:nil="true"/>
    <lcf76f155ced4ddcb4097134ff3c332f xmlns="14838e9b-8301-4bfd-96e4-db18324b917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4A5BC1250A9944293DFDE5B4391F6FF" ma:contentTypeVersion="11" ma:contentTypeDescription="Luo uusi asiakirja." ma:contentTypeScope="" ma:versionID="10b12f34c0b44adcb1cc709fe67a18f9">
  <xsd:schema xmlns:xsd="http://www.w3.org/2001/XMLSchema" xmlns:xs="http://www.w3.org/2001/XMLSchema" xmlns:p="http://schemas.microsoft.com/office/2006/metadata/properties" xmlns:ns2="14838e9b-8301-4bfd-96e4-db18324b9174" xmlns:ns3="b7baf505-58a3-4190-8ed2-8f640320a460" targetNamespace="http://schemas.microsoft.com/office/2006/metadata/properties" ma:root="true" ma:fieldsID="89cc38f188cf8cfbeea088a50c7c98ee" ns2:_="" ns3:_="">
    <xsd:import namespace="14838e9b-8301-4bfd-96e4-db18324b9174"/>
    <xsd:import namespace="b7baf505-58a3-4190-8ed2-8f640320a4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38e9b-8301-4bfd-96e4-db18324b91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1b06feb-e4cd-44e2-a75b-3d5b85cc9e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af505-58a3-4190-8ed2-8f640320a46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607a37c-ec90-4e8d-bdd3-9ad92852fedc}" ma:internalName="TaxCatchAll" ma:showField="CatchAllData" ma:web="5afffbde-1cbf-42f3-8394-73702ea44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871E7A-C376-4230-9B69-01D8A43CC1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F76AD3-9C4D-4BE5-B14E-2DA35E40436F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7baf505-58a3-4190-8ed2-8f640320a460"/>
    <ds:schemaRef ds:uri="14838e9b-8301-4bfd-96e4-db18324b917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0FA312-BDDD-4455-BC2B-A9AA658C5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838e9b-8301-4bfd-96e4-db18324b9174"/>
    <ds:schemaRef ds:uri="b7baf505-58a3-4190-8ed2-8f640320a4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307563d-5fcd-4e12-a554-9927f388b1cf}" enabled="0" method="" siteId="{e307563d-5fcd-4e12-a554-9927f388b1c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548</Words>
  <Application>Microsoft Office PowerPoint</Application>
  <PresentationFormat>Widescreen</PresentationFormat>
  <Paragraphs>104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HUS</vt:lpstr>
      <vt:lpstr>HUS yhteistyökumppani</vt:lpstr>
      <vt:lpstr>1_HUS</vt:lpstr>
      <vt:lpstr>HUS Diagnostic Center</vt:lpstr>
      <vt:lpstr>PowerPoint Presentation</vt:lpstr>
      <vt:lpstr>DIAGNOSTIC CENTER IS ONE OF THE SIX PROFIT AREAS IN HUS</vt:lpstr>
      <vt:lpstr>HUS Diagnostic Center produces health</vt:lpstr>
      <vt:lpstr>PowerPoint Presentation</vt:lpstr>
      <vt:lpstr>Our operations include</vt:lpstr>
      <vt:lpstr>We research and educate</vt:lpstr>
      <vt:lpstr>LEADING EXPERTS - AN EXCELLENT WORKPLACE</vt:lpstr>
      <vt:lpstr>Over 3,400 employees (2023)</vt:lpstr>
      <vt:lpstr>High-quality work</vt:lpstr>
      <vt:lpstr>Efficient treatment pathways</vt:lpstr>
      <vt:lpstr>Services production (2022)</vt:lpstr>
      <vt:lpstr>Part of the treatment chain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 Diagnostiikkakeskus</dc:title>
  <dc:creator>van der Meer Maria</dc:creator>
  <cp:lastModifiedBy>Nenonen Jessica</cp:lastModifiedBy>
  <cp:revision>131</cp:revision>
  <cp:lastPrinted>2019-11-15T07:12:06Z</cp:lastPrinted>
  <dcterms:created xsi:type="dcterms:W3CDTF">2019-10-17T11:00:42Z</dcterms:created>
  <dcterms:modified xsi:type="dcterms:W3CDTF">2024-03-27T07:46:12Z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0x01010024A5BC1250A9944293DFDE5B4391F6FF</vt:lpwstr>
  </property>
  <property fmtid="{D5CDD505-2E9C-101B-9397-08002B2CF9AE}" pid="3" name="HUSDocAdminManualClassification_0">
    <vt:lpwstr/>
  </property>
  <property fmtid="{D5CDD505-2E9C-101B-9397-08002B2CF9AE}" pid="4" name="HUSOrganization">
    <vt:lpwstr>4;#HUS Diagnostiikkakeskus|2cf0c25c-2c23-4965-b6c5-dba0efa0aad5</vt:lpwstr>
  </property>
  <property fmtid="{D5CDD505-2E9C-101B-9397-08002B2CF9AE}" pid="5" name="HUSSpecialty">
    <vt:lpwstr>5;#Laboratorion erikoisalat|f6c4a5b7-950a-4270-8c31-c51fdbbaa451;#6;#Radiologia|7c408e32-4e49-44ae-b032-bf50e7bd9922</vt:lpwstr>
  </property>
  <property fmtid="{D5CDD505-2E9C-101B-9397-08002B2CF9AE}" pid="6" name="HUSDocTaskClass2">
    <vt:lpwstr/>
  </property>
  <property fmtid="{D5CDD505-2E9C-101B-9397-08002B2CF9AE}" pid="7" name="HUSLanguage_0">
    <vt:lpwstr/>
  </property>
  <property fmtid="{D5CDD505-2E9C-101B-9397-08002B2CF9AE}" pid="8" name="HUSBuilding">
    <vt:lpwstr>1;#Ei kiinteistötietoa|8c5a2699-4003-4c2c-998f-96821137d6da</vt:lpwstr>
  </property>
  <property fmtid="{D5CDD505-2E9C-101B-9397-08002B2CF9AE}" pid="9" name="HUSLanguage">
    <vt:lpwstr/>
  </property>
  <property fmtid="{D5CDD505-2E9C-101B-9397-08002B2CF9AE}" pid="10" name="HUSDocICD10">
    <vt:lpwstr/>
  </property>
  <property fmtid="{D5CDD505-2E9C-101B-9397-08002B2CF9AE}" pid="11" name="HUSDocKeywords">
    <vt:lpwstr/>
  </property>
  <property fmtid="{D5CDD505-2E9C-101B-9397-08002B2CF9AE}" pid="12" name="HUSDocManagementWorksiteClass">
    <vt:lpwstr/>
  </property>
  <property fmtid="{D5CDD505-2E9C-101B-9397-08002B2CF9AE}" pid="13" name="HUSDocOtherClassification">
    <vt:lpwstr/>
  </property>
  <property fmtid="{D5CDD505-2E9C-101B-9397-08002B2CF9AE}" pid="14" name="HUSDepartmentType">
    <vt:lpwstr/>
  </property>
  <property fmtid="{D5CDD505-2E9C-101B-9397-08002B2CF9AE}" pid="15" name="HUSDocServiceClass">
    <vt:lpwstr/>
  </property>
  <property fmtid="{D5CDD505-2E9C-101B-9397-08002B2CF9AE}" pid="16" name="HUSDocICD10_0">
    <vt:lpwstr/>
  </property>
  <property fmtid="{D5CDD505-2E9C-101B-9397-08002B2CF9AE}" pid="17" name="HUSDocAdminManualClassification">
    <vt:lpwstr/>
  </property>
  <property fmtid="{D5CDD505-2E9C-101B-9397-08002B2CF9AE}" pid="18" name="HUSPHLinja">
    <vt:lpwstr/>
  </property>
  <property fmtid="{D5CDD505-2E9C-101B-9397-08002B2CF9AE}" pid="19" name="e55f39e845fb4f2a862f55bbaa9be4f4">
    <vt:lpwstr/>
  </property>
  <property fmtid="{D5CDD505-2E9C-101B-9397-08002B2CF9AE}" pid="20" name="o8abde5c76ac4abab7b0b19643f824f2">
    <vt:lpwstr/>
  </property>
  <property fmtid="{D5CDD505-2E9C-101B-9397-08002B2CF9AE}" pid="21" name="m597109eba554769a497469f9082ae8a">
    <vt:lpwstr/>
  </property>
  <property fmtid="{D5CDD505-2E9C-101B-9397-08002B2CF9AE}" pid="22" name="HUSPHOhjeluokka">
    <vt:lpwstr/>
  </property>
  <property fmtid="{D5CDD505-2E9C-101B-9397-08002B2CF9AE}" pid="23" name="HUSPHKayttajarooli">
    <vt:lpwstr/>
  </property>
  <property fmtid="{D5CDD505-2E9C-101B-9397-08002B2CF9AE}" pid="24" name="MediaServiceImageTags">
    <vt:lpwstr/>
  </property>
  <property fmtid="{D5CDD505-2E9C-101B-9397-08002B2CF9AE}" pid="25" name="_NewReviewCycle">
    <vt:lpwstr/>
  </property>
  <property fmtid="{D5CDD505-2E9C-101B-9397-08002B2CF9AE}" pid="26" name="Order">
    <vt:r8>10800</vt:r8>
  </property>
  <property fmtid="{D5CDD505-2E9C-101B-9397-08002B2CF9AE}" pid="27" name="xd_Signature">
    <vt:bool>false</vt:bool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_ExtendedDescription">
    <vt:lpwstr/>
  </property>
  <property fmtid="{D5CDD505-2E9C-101B-9397-08002B2CF9AE}" pid="32" name="TriggerFlowInfo">
    <vt:lpwstr/>
  </property>
</Properties>
</file>