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39" r:id="rId6"/>
  </p:sldMasterIdLst>
  <p:notesMasterIdLst>
    <p:notesMasterId r:id="rId21"/>
  </p:notesMasterIdLst>
  <p:handoutMasterIdLst>
    <p:handoutMasterId r:id="rId22"/>
  </p:handoutMasterIdLst>
  <p:sldIdLst>
    <p:sldId id="353" r:id="rId7"/>
    <p:sldId id="354" r:id="rId8"/>
    <p:sldId id="366" r:id="rId9"/>
    <p:sldId id="261" r:id="rId10"/>
    <p:sldId id="355" r:id="rId11"/>
    <p:sldId id="364" r:id="rId12"/>
    <p:sldId id="272" r:id="rId13"/>
    <p:sldId id="367" r:id="rId14"/>
    <p:sldId id="357" r:id="rId15"/>
    <p:sldId id="320" r:id="rId16"/>
    <p:sldId id="260" r:id="rId17"/>
    <p:sldId id="304" r:id="rId18"/>
    <p:sldId id="316" r:id="rId19"/>
    <p:sldId id="345" r:id="rId20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97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ehtonen" initials="LL" lastIdx="4" clrIdx="0">
    <p:extLst>
      <p:ext uri="{19B8F6BF-5375-455C-9EA6-DF929625EA0E}">
        <p15:presenceInfo xmlns:p15="http://schemas.microsoft.com/office/powerpoint/2012/main" userId="0aab9071b690a327" providerId="Windows Live"/>
      </p:ext>
    </p:extLst>
  </p:cmAuthor>
  <p:cmAuthor id="2" name="van der Meer Maria" initials="vdMM" lastIdx="1" clrIdx="1">
    <p:extLst>
      <p:ext uri="{19B8F6BF-5375-455C-9EA6-DF929625EA0E}">
        <p15:presenceInfo xmlns:p15="http://schemas.microsoft.com/office/powerpoint/2012/main" userId="van der Meer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7ED44-0A15-EB8F-4DDE-0CA0E6773428}" v="6" dt="2024-03-25T09:50:45.777"/>
    <p1510:client id="{73FC749C-0377-1712-9A93-BD3E79C7D4DD}" v="18" dt="2024-03-27T07:36:15.956"/>
    <p1510:client id="{C57D1CD9-F03A-9A0F-1C55-983513EC3105}" v="10" dt="2024-03-25T09:53:14.337"/>
    <p1510:client id="{F7C5BE30-4E48-2C66-D0D9-BFAA732691B7}" v="4" dt="2024-03-27T07:46:44.729"/>
    <p1510:client id="{F843BD05-801A-8AC8-F7C1-280C292945D7}" v="2" dt="2024-03-27T07:36:34.762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1797"/>
        <p:guide orient="horz" pos="3702"/>
        <p:guide pos="6924"/>
        <p:guide pos="756"/>
        <p:guide orient="horz" pos="1389"/>
        <p:guide orient="horz" pos="70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nonen Jessica" userId="S::jessica.nenonen@hus.fi::45790017-42f0-4aa4-ae6a-9e7317583247" providerId="AD" clId="Web-{C57D1CD9-F03A-9A0F-1C55-983513EC3105}"/>
    <pc:docChg chg="modSld">
      <pc:chgData name="Nenonen Jessica" userId="S::jessica.nenonen@hus.fi::45790017-42f0-4aa4-ae6a-9e7317583247" providerId="AD" clId="Web-{C57D1CD9-F03A-9A0F-1C55-983513EC3105}" dt="2024-03-25T09:53:14.337" v="9" actId="14100"/>
      <pc:docMkLst>
        <pc:docMk/>
      </pc:docMkLst>
      <pc:sldChg chg="modSp">
        <pc:chgData name="Nenonen Jessica" userId="S::jessica.nenonen@hus.fi::45790017-42f0-4aa4-ae6a-9e7317583247" providerId="AD" clId="Web-{C57D1CD9-F03A-9A0F-1C55-983513EC3105}" dt="2024-03-25T09:53:14.337" v="9" actId="14100"/>
        <pc:sldMkLst>
          <pc:docMk/>
          <pc:sldMk cId="1018566836" sldId="355"/>
        </pc:sldMkLst>
        <pc:picChg chg="mod modCrop">
          <ac:chgData name="Nenonen Jessica" userId="S::jessica.nenonen@hus.fi::45790017-42f0-4aa4-ae6a-9e7317583247" providerId="AD" clId="Web-{C57D1CD9-F03A-9A0F-1C55-983513EC3105}" dt="2024-03-25T09:53:14.337" v="9" actId="14100"/>
          <ac:picMkLst>
            <pc:docMk/>
            <pc:sldMk cId="1018566836" sldId="355"/>
            <ac:picMk id="2" creationId="{660FD1A2-77FF-D124-9953-C1E01303763D}"/>
          </ac:picMkLst>
        </pc:picChg>
      </pc:sldChg>
    </pc:docChg>
  </pc:docChgLst>
  <pc:docChgLst>
    <pc:chgData name="Nenonen Jessica" userId="S::jessica.nenonen@hus.fi::45790017-42f0-4aa4-ae6a-9e7317583247" providerId="AD" clId="Web-{F7C5BE30-4E48-2C66-D0D9-BFAA732691B7}"/>
    <pc:docChg chg="modSld">
      <pc:chgData name="Nenonen Jessica" userId="S::jessica.nenonen@hus.fi::45790017-42f0-4aa4-ae6a-9e7317583247" providerId="AD" clId="Web-{F7C5BE30-4E48-2C66-D0D9-BFAA732691B7}" dt="2024-03-27T07:46:44.729" v="3" actId="14100"/>
      <pc:docMkLst>
        <pc:docMk/>
      </pc:docMkLst>
      <pc:sldChg chg="modSp">
        <pc:chgData name="Nenonen Jessica" userId="S::jessica.nenonen@hus.fi::45790017-42f0-4aa4-ae6a-9e7317583247" providerId="AD" clId="Web-{F7C5BE30-4E48-2C66-D0D9-BFAA732691B7}" dt="2024-03-27T07:46:44.729" v="3" actId="14100"/>
        <pc:sldMkLst>
          <pc:docMk/>
          <pc:sldMk cId="2945379689" sldId="357"/>
        </pc:sldMkLst>
        <pc:spChg chg="mod">
          <ac:chgData name="Nenonen Jessica" userId="S::jessica.nenonen@hus.fi::45790017-42f0-4aa4-ae6a-9e7317583247" providerId="AD" clId="Web-{F7C5BE30-4E48-2C66-D0D9-BFAA732691B7}" dt="2024-03-27T07:46:44.729" v="3" actId="14100"/>
          <ac:spMkLst>
            <pc:docMk/>
            <pc:sldMk cId="2945379689" sldId="357"/>
            <ac:spMk id="2" creationId="{B853D8A2-1115-4455-AC4D-14E061646889}"/>
          </ac:spMkLst>
        </pc:spChg>
        <pc:spChg chg="mod">
          <ac:chgData name="Nenonen Jessica" userId="S::jessica.nenonen@hus.fi::45790017-42f0-4aa4-ae6a-9e7317583247" providerId="AD" clId="Web-{F7C5BE30-4E48-2C66-D0D9-BFAA732691B7}" dt="2024-03-27T07:46:41.385" v="2" actId="14100"/>
          <ac:spMkLst>
            <pc:docMk/>
            <pc:sldMk cId="2945379689" sldId="357"/>
            <ac:spMk id="3" creationId="{A070673B-1F9B-469E-8332-877AE8024B11}"/>
          </ac:spMkLst>
        </pc:spChg>
      </pc:sldChg>
    </pc:docChg>
  </pc:docChgLst>
  <pc:docChgLst>
    <pc:chgData name="Nenonen Jessica" userId="S::jessica.nenonen@hus.fi::45790017-42f0-4aa4-ae6a-9e7317583247" providerId="AD" clId="Web-{F843BD05-801A-8AC8-F7C1-280C292945D7}"/>
    <pc:docChg chg="modSld">
      <pc:chgData name="Nenonen Jessica" userId="S::jessica.nenonen@hus.fi::45790017-42f0-4aa4-ae6a-9e7317583247" providerId="AD" clId="Web-{F843BD05-801A-8AC8-F7C1-280C292945D7}" dt="2024-03-27T07:36:34.762" v="1" actId="14100"/>
      <pc:docMkLst>
        <pc:docMk/>
      </pc:docMkLst>
      <pc:sldChg chg="modSp">
        <pc:chgData name="Nenonen Jessica" userId="S::jessica.nenonen@hus.fi::45790017-42f0-4aa4-ae6a-9e7317583247" providerId="AD" clId="Web-{F843BD05-801A-8AC8-F7C1-280C292945D7}" dt="2024-03-27T07:36:34.762" v="1" actId="14100"/>
        <pc:sldMkLst>
          <pc:docMk/>
          <pc:sldMk cId="1018566836" sldId="355"/>
        </pc:sldMkLst>
        <pc:picChg chg="mod">
          <ac:chgData name="Nenonen Jessica" userId="S::jessica.nenonen@hus.fi::45790017-42f0-4aa4-ae6a-9e7317583247" providerId="AD" clId="Web-{F843BD05-801A-8AC8-F7C1-280C292945D7}" dt="2024-03-27T07:36:34.762" v="1" actId="14100"/>
          <ac:picMkLst>
            <pc:docMk/>
            <pc:sldMk cId="1018566836" sldId="355"/>
            <ac:picMk id="7" creationId="{8FD47112-D692-017A-64D8-0491E21FC68B}"/>
          </ac:picMkLst>
        </pc:picChg>
        <pc:picChg chg="mod">
          <ac:chgData name="Nenonen Jessica" userId="S::jessica.nenonen@hus.fi::45790017-42f0-4aa4-ae6a-9e7317583247" providerId="AD" clId="Web-{F843BD05-801A-8AC8-F7C1-280C292945D7}" dt="2024-03-27T07:36:30.840" v="0" actId="1076"/>
          <ac:picMkLst>
            <pc:docMk/>
            <pc:sldMk cId="1018566836" sldId="355"/>
            <ac:picMk id="12" creationId="{88C9C6ED-6D4C-41BD-9B33-9382D2526F93}"/>
          </ac:picMkLst>
        </pc:picChg>
      </pc:sldChg>
    </pc:docChg>
  </pc:docChgLst>
  <pc:docChgLst>
    <pc:chgData name="Nenonen Jessica" userId="S::jessica.nenonen@hus.fi::45790017-42f0-4aa4-ae6a-9e7317583247" providerId="AD" clId="Web-{73FC749C-0377-1712-9A93-BD3E79C7D4DD}"/>
    <pc:docChg chg="modSld">
      <pc:chgData name="Nenonen Jessica" userId="S::jessica.nenonen@hus.fi::45790017-42f0-4aa4-ae6a-9e7317583247" providerId="AD" clId="Web-{73FC749C-0377-1712-9A93-BD3E79C7D4DD}" dt="2024-03-27T07:36:15.956" v="17" actId="1076"/>
      <pc:docMkLst>
        <pc:docMk/>
      </pc:docMkLst>
      <pc:sldChg chg="addSp delSp modSp">
        <pc:chgData name="Nenonen Jessica" userId="S::jessica.nenonen@hus.fi::45790017-42f0-4aa4-ae6a-9e7317583247" providerId="AD" clId="Web-{73FC749C-0377-1712-9A93-BD3E79C7D4DD}" dt="2024-03-27T07:36:15.956" v="17" actId="1076"/>
        <pc:sldMkLst>
          <pc:docMk/>
          <pc:sldMk cId="1018566836" sldId="355"/>
        </pc:sldMkLst>
        <pc:picChg chg="del mod ord modCrop">
          <ac:chgData name="Nenonen Jessica" userId="S::jessica.nenonen@hus.fi::45790017-42f0-4aa4-ae6a-9e7317583247" providerId="AD" clId="Web-{73FC749C-0377-1712-9A93-BD3E79C7D4DD}" dt="2024-03-27T07:34:16.063" v="4"/>
          <ac:picMkLst>
            <pc:docMk/>
            <pc:sldMk cId="1018566836" sldId="355"/>
            <ac:picMk id="2" creationId="{660FD1A2-77FF-D124-9953-C1E01303763D}"/>
          </ac:picMkLst>
        </pc:picChg>
        <pc:picChg chg="add del mod ord">
          <ac:chgData name="Nenonen Jessica" userId="S::jessica.nenonen@hus.fi::45790017-42f0-4aa4-ae6a-9e7317583247" providerId="AD" clId="Web-{73FC749C-0377-1712-9A93-BD3E79C7D4DD}" dt="2024-03-27T07:36:01.175" v="11"/>
          <ac:picMkLst>
            <pc:docMk/>
            <pc:sldMk cId="1018566836" sldId="355"/>
            <ac:picMk id="6" creationId="{B241E3ED-A0E1-B025-0CD6-A16D10A7ACE2}"/>
          </ac:picMkLst>
        </pc:picChg>
        <pc:picChg chg="add mod">
          <ac:chgData name="Nenonen Jessica" userId="S::jessica.nenonen@hus.fi::45790017-42f0-4aa4-ae6a-9e7317583247" providerId="AD" clId="Web-{73FC749C-0377-1712-9A93-BD3E79C7D4DD}" dt="2024-03-27T07:36:15.956" v="17" actId="1076"/>
          <ac:picMkLst>
            <pc:docMk/>
            <pc:sldMk cId="1018566836" sldId="355"/>
            <ac:picMk id="7" creationId="{8FD47112-D692-017A-64D8-0491E21FC68B}"/>
          </ac:picMkLst>
        </pc:picChg>
      </pc:sldChg>
    </pc:docChg>
  </pc:docChgLst>
  <pc:docChgLst>
    <pc:chgData name="Nenonen Jessica" userId="S::jessica.nenonen@hus.fi::45790017-42f0-4aa4-ae6a-9e7317583247" providerId="AD" clId="Web-{6827ED44-0A15-EB8F-4DDE-0CA0E6773428}"/>
    <pc:docChg chg="modSld">
      <pc:chgData name="Nenonen Jessica" userId="S::jessica.nenonen@hus.fi::45790017-42f0-4aa4-ae6a-9e7317583247" providerId="AD" clId="Web-{6827ED44-0A15-EB8F-4DDE-0CA0E6773428}" dt="2024-03-25T09:50:45.777" v="4"/>
      <pc:docMkLst>
        <pc:docMk/>
      </pc:docMkLst>
      <pc:sldChg chg="addSp delSp modSp">
        <pc:chgData name="Nenonen Jessica" userId="S::jessica.nenonen@hus.fi::45790017-42f0-4aa4-ae6a-9e7317583247" providerId="AD" clId="Web-{6827ED44-0A15-EB8F-4DDE-0CA0E6773428}" dt="2024-03-25T09:50:45.777" v="4"/>
        <pc:sldMkLst>
          <pc:docMk/>
          <pc:sldMk cId="1018566836" sldId="355"/>
        </pc:sldMkLst>
        <pc:picChg chg="add mod ord">
          <ac:chgData name="Nenonen Jessica" userId="S::jessica.nenonen@hus.fi::45790017-42f0-4aa4-ae6a-9e7317583247" providerId="AD" clId="Web-{6827ED44-0A15-EB8F-4DDE-0CA0E6773428}" dt="2024-03-25T09:50:45.777" v="4"/>
          <ac:picMkLst>
            <pc:docMk/>
            <pc:sldMk cId="1018566836" sldId="355"/>
            <ac:picMk id="2" creationId="{660FD1A2-77FF-D124-9953-C1E01303763D}"/>
          </ac:picMkLst>
        </pc:picChg>
        <pc:picChg chg="del">
          <ac:chgData name="Nenonen Jessica" userId="S::jessica.nenonen@hus.fi::45790017-42f0-4aa4-ae6a-9e7317583247" providerId="AD" clId="Web-{6827ED44-0A15-EB8F-4DDE-0CA0E6773428}" dt="2024-03-25T09:50:23.229" v="0"/>
          <ac:picMkLst>
            <pc:docMk/>
            <pc:sldMk cId="1018566836" sldId="355"/>
            <ac:picMk id="6" creationId="{E6B93B82-861F-95D6-DB13-8268F1BF1A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27.3.2024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27.3.2024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EC600-B393-4301-A281-C4D1D819C08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33EBCE-41C6-47F8-B77E-5EA812F0CF1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C5692-0259-4694-8C41-FC16529077D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5DB-F7B7-4FD1-BDB2-26E863157CBD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34C5-D825-4559-ACE4-4C98422003C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B27B0C-6149-4509-A205-1581F128AD5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138-8ED1-48CE-A906-900C4E8F998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F2B0-E342-47F9-853B-20EBEB72CF5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AA48-84FD-43B3-A0C6-251F15C26F1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045-2ED2-4A7D-8079-9B02AF73A7B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083AD2-4334-4A64-AC1D-F8A53353C28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FC9-3B3A-441B-9C21-1572974D46DD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263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943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5735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278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524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F90E-E5D8-4055-86C9-9FF6F93EA59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F8117-35B7-40E1-A156-6239247DCCFD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33FE-D562-4A80-9EFD-7295DCF99CF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76A-E821-4AB2-BCDF-E6D7312D12AE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2206709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780928"/>
            <a:ext cx="4823840" cy="309599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2206709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780928"/>
            <a:ext cx="4823840" cy="309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9C4-AC0D-4E4C-B50E-4FCCD508143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pieni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6480026" cy="367188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F03-6E3E-49E7-B08F-F1FEFA701C82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2205038"/>
            <a:ext cx="3023642" cy="36718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092A-2666-42E6-844B-558C6458485E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91DC8-A5AD-43B4-A52F-5ADBFDF6CCC2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D0445-E99E-459E-B494-AA69FAD9228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C866-D85C-4098-974F-9B02DE9DE800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602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DBAAE3-E715-4E5F-AF5C-5ACF4F39824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19" name="Freeform 18"/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mppani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F13610-5A24-4381-B9A3-A126BB62C70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75D725-1B8B-4341-BBBD-64D9969DEFE0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8D1095-9A37-460C-87B6-F0FE0A16D10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6AE4B1-38DA-4AE3-B986-AE8A38720AB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kumppani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AB1E6-3380-4638-BBF5-4AB10FDE282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E65BA0-195A-4619-9D77-8C48A355493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C999F7-8069-4194-BB1C-CA594537187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</p:spTree>
    <p:extLst>
      <p:ext uri="{BB962C8B-B14F-4D97-AF65-F5344CB8AC3E}">
        <p14:creationId xmlns:p14="http://schemas.microsoft.com/office/powerpoint/2010/main" val="97882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7871AD-BF27-4073-9B7A-718C83623FC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9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6FD0-518A-4E31-99C6-F16BE91D3B25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4DB69-D95E-4BF1-B2ED-9A2B6E8EE9C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2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A189-6A84-49C1-9DA9-C8938461E68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403-F2D4-42DF-94E5-0D9D35DC7134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556740"/>
            <a:ext cx="9791700" cy="151221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84980"/>
            <a:ext cx="9791700" cy="25919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EAD0-329C-480C-B910-4F7583D5548C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200150" y="1196690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0232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Bef>
                <a:spcPts val="400"/>
              </a:spcBef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defRPr sz="2000" b="1">
                <a:solidFill>
                  <a:schemeClr val="accent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5E-F814-476E-868E-5FEBFA682D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15F45-78B4-4E73-8E50-8AE1FD0C9FE4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7986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BDF106-3744-4857-8988-C1828056DC6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29028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42FE39-692E-4117-8A3B-1FC591FA057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32928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539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133600"/>
            <a:ext cx="6336050" cy="37433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991-0AAD-4AAE-B0FD-B2153AB86205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403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väli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979170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8BA-6209-43E7-ABC3-9A76B29A52CE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150" y="764704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4D1D-664C-4A5E-BEC3-536E19550B9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565400"/>
            <a:ext cx="6335713" cy="13676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0149" y="2132821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9" y="400508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4437140"/>
            <a:ext cx="6335713" cy="14396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5781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8112125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6DA209-F149-48D0-B946-430871CF9CD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9583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3288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D54F-7EB1-4C22-B5C0-5B0D0AC849B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276840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1737" y="1988801"/>
            <a:ext cx="9791701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8" y="328498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3573020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93598" y="458116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00150" y="4869200"/>
            <a:ext cx="9793288" cy="1007725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233-871A-4F05-87C0-933282982CE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40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2CA3-F0A8-498C-9555-A03DDAA3834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51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A55-575F-4192-BEF3-BD6858DBA71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152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ECC2-9285-44ED-BF22-992C8AC574E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374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8DF-7207-4E80-A63A-E473088A8222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54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2524-BD13-44BC-975D-717EACDBCF6B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041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523-D108-4662-B930-B338B68D594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441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3104-21D6-4641-A370-61BADDDF349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17D-738D-4CC4-967C-346C881957E5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1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39F-EAF9-47E2-820F-F7B30AC0146A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669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6865-BEC9-4A7E-ACC8-423FDA4E65C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009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7AE7-2D74-4839-AE9E-F4ECCD0B852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250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928-E170-4B34-BD8E-1A4C29A6614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540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A1C656-58DF-45D4-9A36-FEF5F4A5661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B0D1-FC9A-4448-A7C7-E7DC6E4D7DB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154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43979-8284-4525-8542-5705CAD658B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036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D06BB-D4C8-4938-BEF6-92F3AFB1C85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7354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27.3.2024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22204-A94B-4856-AEC5-A58C08292330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737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3429000"/>
            <a:ext cx="4823840" cy="2447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2852737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3429000"/>
            <a:ext cx="4823840" cy="24479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0FE-AFE5-4E3F-99FE-E5DDC40A62A8}" type="datetime1">
              <a:rPr lang="fi-FI" smtClean="0"/>
              <a:t>27.3.2024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75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6480026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27.3.2024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68209" y="2853284"/>
            <a:ext cx="3023642" cy="3023642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028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1F7-26D3-4201-8CE5-75238E25F390}" type="datetime1">
              <a:rPr lang="fi-FI" smtClean="0"/>
              <a:t>27.3.2024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F173-FAB5-431B-87FA-4D490DB2E2AF}" type="datetime1">
              <a:rPr lang="fi-FI" smtClean="0"/>
              <a:t>27.3.2024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00396-986A-4A87-9978-EF19BE19F63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409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EC7B42-49B1-4BD8-8BB5-ED62DBDB908F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6389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EE4-ED0F-4582-88C6-9F565A950C84}" type="datetime1">
              <a:rPr lang="fi-FI" smtClean="0"/>
              <a:t>27.3.2024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91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7886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80947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897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ACA798-C919-4168-916A-05E427A6B0B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8" r:id="rId6"/>
    <p:sldLayoutId id="2147483679" r:id="rId7"/>
    <p:sldLayoutId id="2147483689" r:id="rId8"/>
    <p:sldLayoutId id="2147483687" r:id="rId9"/>
    <p:sldLayoutId id="2147483688" r:id="rId10"/>
    <p:sldLayoutId id="2147483671" r:id="rId11"/>
    <p:sldLayoutId id="2147483673" r:id="rId12"/>
    <p:sldLayoutId id="2147483672" r:id="rId13"/>
    <p:sldLayoutId id="2147483680" r:id="rId14"/>
    <p:sldLayoutId id="2147483691" r:id="rId15"/>
    <p:sldLayoutId id="2147483684" r:id="rId16"/>
    <p:sldLayoutId id="2147483674" r:id="rId17"/>
    <p:sldLayoutId id="2147483675" r:id="rId18"/>
    <p:sldLayoutId id="2147483676" r:id="rId19"/>
    <p:sldLayoutId id="2147483677" r:id="rId20"/>
    <p:sldLayoutId id="2147483651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81" r:id="rId30"/>
    <p:sldLayoutId id="2147483682" r:id="rId31"/>
    <p:sldLayoutId id="2147483683" r:id="rId32"/>
    <p:sldLayoutId id="2147483652" r:id="rId33"/>
    <p:sldLayoutId id="2147483653" r:id="rId34"/>
    <p:sldLayoutId id="2147483690" r:id="rId35"/>
    <p:sldLayoutId id="2147483654" r:id="rId36"/>
    <p:sldLayoutId id="2147483655" r:id="rId37"/>
    <p:sldLayoutId id="2147483685" r:id="rId38"/>
    <p:sldLayoutId id="2147483686" r:id="rId39"/>
    <p:sldLayoutId id="2147483736" r:id="rId40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F80689C-5B34-46A5-995C-982CC9EF683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936"/>
            <a:ext cx="9791700" cy="3023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495" y="6381328"/>
            <a:ext cx="2160017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4F69872-4865-44FB-80F7-1C3CC4B2D08A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35934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03.safelinks.protection.outlook.com/?url=http%3A%2F%2Fwww.finas.fi%2F&amp;data=05%7C01%7Cnina.kuhmonen%40hus.fi%7C8cfde2b750de42584ca408db1e0df6b6%7Ce307563d5fcd4e12a5549927f388b1cf%7C0%7C0%7C638136817542066346%7CUnknown%7CTWFpbGZsb3d8eyJWIjoiMC4wLjAwMDAiLCJQIjoiV2luMzIiLCJBTiI6Ik1haWwiLCJXVCI6Mn0%3D%7C3000%7C%7C%7C&amp;sdata=d4eHeKA3Ap69p9UcRDduLpKi6AYviZAj9vhUNe%2BX%2BBM%3D&amp;reserved=0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n paikkamerkki 15" descr="Kuva, joka sisältää kohteen vaate, henkilö, Lääketieteelliset välineet, sisä-&#10;&#10;Kuvaus luotu automaattisesti">
            <a:extLst>
              <a:ext uri="{FF2B5EF4-FFF2-40B4-BE49-F238E27FC236}">
                <a16:creationId xmlns:a16="http://schemas.microsoft.com/office/drawing/2014/main" id="{3C65E206-1651-E087-096C-3269E607F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12257" y="0"/>
            <a:ext cx="12191980" cy="6857990"/>
          </a:xfrm>
          <a:noFill/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77EA95E1-D90F-F326-6C85-1E7DE4E7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04DF0BD-4EAA-5752-B666-875B62B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1CBF875-8C67-486C-8D58-AC496D5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6165304"/>
            <a:ext cx="9791700" cy="432048"/>
          </a:xfrm>
        </p:spPr>
        <p:txBody>
          <a:bodyPr anchor="b">
            <a:normAutofit/>
          </a:bodyPr>
          <a:lstStyle/>
          <a:p>
            <a:r>
              <a:rPr lang="fi-FI"/>
              <a:t>Korkeatasoista ja vaikuttavaa diagnostiikkaa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C9FB41-AE62-4345-89E0-2EF44CFC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4437112"/>
            <a:ext cx="9791700" cy="2592308"/>
          </a:xfrm>
        </p:spPr>
        <p:txBody>
          <a:bodyPr anchor="t">
            <a:normAutofit/>
          </a:bodyPr>
          <a:lstStyle/>
          <a:p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Diagnostiikkakeskus</a:t>
            </a:r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96AAB7F0-FB95-43EE-A411-609E914F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776855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D5524B3A-3B09-41B2-8ED9-3087C21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776855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680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555-4531-401C-999F-053D92F6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7" y="671614"/>
            <a:ext cx="7272848" cy="935830"/>
          </a:xfrm>
        </p:spPr>
        <p:txBody>
          <a:bodyPr/>
          <a:lstStyle/>
          <a:p>
            <a:r>
              <a:rPr lang="fi-FI" sz="3200"/>
              <a:t>Toimintamme on laadukasta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2FCE4-AC3C-4670-B7A3-B24620C1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75" y="1412776"/>
            <a:ext cx="7557680" cy="36047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+mn-lt"/>
              </a:rPr>
              <a:t>Laadunhallinta- ja johtamisjärjestelmämme täyttää standardin vaatimukset.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+mn-lt"/>
              </a:rPr>
              <a:t>Toimintamme on asiakaslähtöistä ja kehitämme laatuamme järjestelmällisesti.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+mn-lt"/>
              </a:rPr>
              <a:t>Jatkuvaa parantamista seurataan vuosittain.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>
                <a:effectLst/>
                <a:latin typeface="+mn-lt"/>
                <a:ea typeface="Times New Roman" panose="02020603050405020304" pitchFamily="18" charset="0"/>
              </a:rPr>
              <a:t>Radiologiaa lukuun ottamatta Diagnostiikkakeskus on FINAS-akkreditointipalvelun akkreditoima testauslaboratorio T055, joka noudattaa standardin SFS-EN ISO 15189:2013 vaatimuksia. Tiedot akkreditoituun pätevyysalueeseen sisältyvästä toiminnasta ja toimipaikoista on nähtävillä verkkosivuilta </a:t>
            </a:r>
            <a:r>
              <a:rPr lang="fi-FI" u="sng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www.finas.fi</a:t>
            </a:r>
            <a:r>
              <a:rPr lang="fi-FI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>
                <a:effectLst/>
                <a:latin typeface="+mn-lt"/>
                <a:ea typeface="Times New Roman" panose="02020603050405020304" pitchFamily="18" charset="0"/>
              </a:rPr>
              <a:t>Kuvantamistoiminnoilla on vuonna 2018 myönnetty ISO 9001:2015 laatusertifikaatti.</a:t>
            </a:r>
            <a:endParaRPr lang="fi-FI">
              <a:effectLst/>
              <a:latin typeface="+mn-lt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1CAF5-32BA-4CF9-8266-08C93BD4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8F964-690B-4D3A-9DCA-CB2310C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8" name="Kuvan paikkamerkki 7" descr="Kuva, joka sisältää kohteen laite, auto, kuivain, pesukone&#10;&#10;Kuvaus luotu automaattisesti">
            <a:extLst>
              <a:ext uri="{FF2B5EF4-FFF2-40B4-BE49-F238E27FC236}">
                <a16:creationId xmlns:a16="http://schemas.microsoft.com/office/drawing/2014/main" id="{FE4F9844-3DAB-4E84-A3DD-28B6C8C4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9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seinä, sisä-, terveydenhuolto&#10;&#10;Kuvaus luotu automaattisesti">
            <a:extLst>
              <a:ext uri="{FF2B5EF4-FFF2-40B4-BE49-F238E27FC236}">
                <a16:creationId xmlns:a16="http://schemas.microsoft.com/office/drawing/2014/main" id="{FE9A46F7-0E20-69CE-529B-254F5D7957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0"/>
            <a:ext cx="12191980" cy="685800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4F4B2DF-1EB8-4B45-85C2-0D2AB3E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852936"/>
            <a:ext cx="9072314" cy="1944935"/>
          </a:xfrm>
        </p:spPr>
        <p:txBody>
          <a:bodyPr anchor="ctr">
            <a:normAutofit/>
          </a:bodyPr>
          <a:lstStyle/>
          <a:p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sujuvat hoitopolut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AB99DC-274F-D4A6-9187-A69C1CBC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50D6B0-513E-A4B1-72C0-FCA5934B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6B765654-255A-4D17-80C9-71CEBAC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284F41C6-330B-4FC9-8D61-2F637E6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0583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979B5-B5AC-41FB-AA16-FC7065E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20688"/>
            <a:ext cx="6336050" cy="1007318"/>
          </a:xfrm>
        </p:spPr>
        <p:txBody>
          <a:bodyPr/>
          <a:lstStyle/>
          <a:p>
            <a:r>
              <a:rPr lang="fi-FI" sz="3200"/>
              <a:t>Palvelutuotanto</a:t>
            </a:r>
            <a:br>
              <a:rPr lang="fi-FI" sz="3200"/>
            </a:br>
            <a:r>
              <a:rPr lang="fi-FI" sz="3200"/>
              <a:t>(2023)</a:t>
            </a:r>
            <a:endParaRPr lang="en-US" sz="32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984E3-B815-4D33-ADEE-67C9874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57F36-2F35-4313-AB3D-15E38F62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6BA332C-74D2-4CFF-9480-A6ECAAB02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02F8BE5-1052-481D-8B77-A770D3D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700808"/>
            <a:ext cx="6336050" cy="4536504"/>
          </a:xfrm>
        </p:spPr>
        <p:txBody>
          <a:bodyPr/>
          <a:lstStyle/>
          <a:p>
            <a:r>
              <a:rPr lang="fi-FI" sz="2000">
                <a:latin typeface="+mn-lt"/>
              </a:rPr>
              <a:t>Kemia: 18 956 000</a:t>
            </a:r>
          </a:p>
          <a:p>
            <a:r>
              <a:rPr lang="fi-FI" sz="2000">
                <a:latin typeface="+mn-lt"/>
              </a:rPr>
              <a:t>Näytteenotto: 3 403 000</a:t>
            </a:r>
          </a:p>
          <a:p>
            <a:r>
              <a:rPr lang="fi-FI" sz="2000">
                <a:latin typeface="+mn-lt"/>
              </a:rPr>
              <a:t>Mikrobiologia: 1 799 000</a:t>
            </a:r>
          </a:p>
          <a:p>
            <a:r>
              <a:rPr lang="fi-FI" sz="2000">
                <a:latin typeface="+mn-lt"/>
              </a:rPr>
              <a:t>Radiologiset tutkimukset ja toimenpiteet: 1 121 000</a:t>
            </a:r>
          </a:p>
          <a:p>
            <a:r>
              <a:rPr lang="fi-FI" sz="2000">
                <a:latin typeface="+mn-lt"/>
              </a:rPr>
              <a:t>Kliinisen fysiologian tutkimukset ja isotoopit: 613 000</a:t>
            </a:r>
          </a:p>
          <a:p>
            <a:r>
              <a:rPr lang="fi-FI" sz="2000">
                <a:latin typeface="+mn-lt"/>
              </a:rPr>
              <a:t>Patologia: 429 000</a:t>
            </a:r>
          </a:p>
          <a:p>
            <a:r>
              <a:rPr lang="fi-FI" sz="2000">
                <a:latin typeface="+mn-lt"/>
              </a:rPr>
              <a:t>Verituotteet: 80 000</a:t>
            </a:r>
          </a:p>
          <a:p>
            <a:r>
              <a:rPr lang="fi-FI" sz="2000">
                <a:latin typeface="+mn-lt"/>
              </a:rPr>
              <a:t>Genetiikka: 50 000</a:t>
            </a:r>
          </a:p>
          <a:p>
            <a:r>
              <a:rPr lang="fi-FI" sz="2000">
                <a:latin typeface="+mn-lt"/>
              </a:rPr>
              <a:t>Kliinisen neurofysiologian tutkimukset: 29 000</a:t>
            </a:r>
          </a:p>
          <a:p>
            <a:r>
              <a:rPr lang="fi-FI" sz="2000">
                <a:latin typeface="+mn-lt"/>
              </a:rPr>
              <a:t>Kliinisen genetiikan käynnit: 6 000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1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A13F6-2EC1-4B1B-ACAE-83C7DEA5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31" y="1125141"/>
            <a:ext cx="5831954" cy="1511374"/>
          </a:xfrm>
        </p:spPr>
        <p:txBody>
          <a:bodyPr/>
          <a:lstStyle/>
          <a:p>
            <a:r>
              <a:rPr lang="fi-FI" sz="3200"/>
              <a:t>osana hoitoketjua</a:t>
            </a:r>
            <a:endParaRPr lang="en-US" sz="32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62D45-603C-4F9B-BFAF-61EED8F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80828"/>
            <a:ext cx="6336010" cy="3960440"/>
          </a:xfrm>
        </p:spPr>
        <p:txBody>
          <a:bodyPr/>
          <a:lstStyle/>
          <a:p>
            <a:r>
              <a:rPr lang="fi-FI" sz="2400"/>
              <a:t>    </a:t>
            </a:r>
            <a:r>
              <a:rPr lang="fi-FI" sz="2400">
                <a:latin typeface="+mn-lt"/>
              </a:rPr>
              <a:t>Asiakkaitamme ovat: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Potilaat ja hoitavat lääkärit HUS-yhtymän erikoissairaanhoidossa ja </a:t>
            </a:r>
            <a:r>
              <a:rPr lang="fi-FI" sz="2400" err="1">
                <a:latin typeface="+mn-lt"/>
              </a:rPr>
              <a:t>HUSiin</a:t>
            </a:r>
            <a:r>
              <a:rPr lang="fi-FI" sz="2400">
                <a:latin typeface="+mn-lt"/>
              </a:rPr>
              <a:t> kuuluvien hyvinvointialueiden perusterveydenhuollossa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Vastaamme myös Kymenlaakson hyvinvointialueen ja Etelä-Karjalan hyvinvointialueen laboratorio- ja kuvantamistoiminnasta.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92847-9600-4DA7-8ECA-E86E3B4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E37AE-F0FE-46B9-AA00-AEA376A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vaate, henkilö, keittiön kodinkone, Kodinkone&#10;&#10;Kuvaus luotu automaattisesti">
            <a:extLst>
              <a:ext uri="{FF2B5EF4-FFF2-40B4-BE49-F238E27FC236}">
                <a16:creationId xmlns:a16="http://schemas.microsoft.com/office/drawing/2014/main" id="{E17DFE36-F002-9AE8-0058-4F3716590C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74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07104-BDA9-4EA2-99B2-C811B04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DC8-A5AD-43B4-A52F-5ADBFDF6CCC2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273A9-AEAA-44AC-8993-C451F67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14</a:t>
            </a:fld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5BF0FEE-38E2-1BAA-F6AA-36CE8D00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5017D7C8-012B-4DEA-BB51-269FF5BA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924969"/>
            <a:ext cx="4967858" cy="1008062"/>
          </a:xfrm>
        </p:spPr>
        <p:txBody>
          <a:bodyPr/>
          <a:lstStyle/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62602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5DCC4F-57D4-A446-B69E-19BF57D81A69}"/>
              </a:ext>
            </a:extLst>
          </p:cNvPr>
          <p:cNvSpPr txBox="1">
            <a:spLocks/>
          </p:cNvSpPr>
          <p:nvPr/>
        </p:nvSpPr>
        <p:spPr>
          <a:xfrm>
            <a:off x="6380040" y="1977700"/>
            <a:ext cx="4398267" cy="11775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TOIMINTATUOTOT</a:t>
            </a:r>
            <a:r>
              <a:rPr kumimoji="0" lang="fi-FI" sz="3600" b="1" i="0" u="none" strike="noStrike" kern="1200" cap="none" spc="-10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cap="none">
                <a:solidFill>
                  <a:schemeClr val="bg1"/>
                </a:solidFill>
                <a:latin typeface="Century Gothic"/>
              </a:rPr>
              <a:t>438</a:t>
            </a:r>
            <a:r>
              <a:rPr kumimoji="0" lang="fi-FI" sz="3600" b="1" i="0" u="none" strike="noStrike" kern="1200" cap="none" spc="-10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fi-FI" sz="3600" b="1" i="0" u="none" strike="noStrike" kern="1200" cap="none" spc="-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MILJ .€</a:t>
            </a:r>
            <a:endParaRPr kumimoji="0" lang="fi-FI" sz="3600" b="0" i="0" u="none" strike="noStrike" kern="1200" cap="none" spc="-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7D494A-F2F1-BB4D-954F-E7B4436D0D56}"/>
              </a:ext>
            </a:extLst>
          </p:cNvPr>
          <p:cNvSpPr txBox="1">
            <a:spLocks/>
          </p:cNvSpPr>
          <p:nvPr/>
        </p:nvSpPr>
        <p:spPr>
          <a:xfrm>
            <a:off x="335360" y="293302"/>
            <a:ext cx="4636565" cy="138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HUS Diagnostiikkakeskus lukuina (2023)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3A5834-84F1-2542-B218-C45D17721665}"/>
              </a:ext>
            </a:extLst>
          </p:cNvPr>
          <p:cNvSpPr txBox="1">
            <a:spLocks/>
          </p:cNvSpPr>
          <p:nvPr/>
        </p:nvSpPr>
        <p:spPr>
          <a:xfrm>
            <a:off x="3287688" y="3068960"/>
            <a:ext cx="5616624" cy="935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kumimoji="0" lang="fi-FI" sz="36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76B8D35-29A8-354F-814A-9EBEB2FEDD54}"/>
              </a:ext>
            </a:extLst>
          </p:cNvPr>
          <p:cNvSpPr txBox="1">
            <a:spLocks/>
          </p:cNvSpPr>
          <p:nvPr/>
        </p:nvSpPr>
        <p:spPr>
          <a:xfrm>
            <a:off x="2388958" y="5214415"/>
            <a:ext cx="1941471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1,1 </a:t>
            </a:r>
            <a:r>
              <a:rPr kumimoji="0" lang="fi-FI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MILJ.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Kuvantamis-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tutkimusta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7A341C-5C76-374D-8DCC-39DDB2055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" y="1334309"/>
            <a:ext cx="5950009" cy="167557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D3C4A2A-4FB0-7F4F-A04E-A9CCB43DC03E}"/>
              </a:ext>
            </a:extLst>
          </p:cNvPr>
          <p:cNvSpPr txBox="1">
            <a:spLocks/>
          </p:cNvSpPr>
          <p:nvPr/>
        </p:nvSpPr>
        <p:spPr>
          <a:xfrm>
            <a:off x="6886984" y="584690"/>
            <a:ext cx="3384376" cy="24842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i-FI" sz="1000" b="1" cap="none" spc="0">
              <a:solidFill>
                <a:schemeClr val="bg1"/>
              </a:solidFill>
              <a:latin typeface="Century Gothic"/>
            </a:endParaRPr>
          </a:p>
          <a:p>
            <a:pPr algn="ctr"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3 4</a:t>
            </a:r>
            <a:r>
              <a:rPr lang="fi-FI" b="1" cap="none" spc="0">
                <a:solidFill>
                  <a:schemeClr val="bg1"/>
                </a:solidFill>
                <a:latin typeface="Century Gothic"/>
              </a:rPr>
              <a:t>00 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TYÖNTEKIJÄÄ</a:t>
            </a:r>
            <a:endParaRPr lang="fi-FI" b="1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all" spc="-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-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F7E22FA-B010-7E4C-8CC9-A3CC1CAEB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3414445"/>
            <a:ext cx="1287784" cy="1287784"/>
          </a:xfrm>
          <a:prstGeom prst="rect">
            <a:avLst/>
          </a:prstGeom>
        </p:spPr>
      </p:pic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6148086-5D74-0045-ACD7-469F459E6711}"/>
              </a:ext>
            </a:extLst>
          </p:cNvPr>
          <p:cNvSpPr txBox="1">
            <a:spLocks/>
          </p:cNvSpPr>
          <p:nvPr/>
        </p:nvSpPr>
        <p:spPr>
          <a:xfrm>
            <a:off x="2358187" y="3639162"/>
            <a:ext cx="2148966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25,0 </a:t>
            </a:r>
            <a:r>
              <a:rPr kumimoji="0" lang="fi-FI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MILJ.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Laboratorio-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tutkimusta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AB9010-B6CA-4D7E-9640-B39CAC72D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" y="3329947"/>
            <a:ext cx="1675578" cy="16755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3EDA4C-3587-4190-A105-074080B74B3E}"/>
              </a:ext>
            </a:extLst>
          </p:cNvPr>
          <p:cNvSpPr txBox="1"/>
          <p:nvPr/>
        </p:nvSpPr>
        <p:spPr>
          <a:xfrm>
            <a:off x="7149894" y="3848115"/>
            <a:ext cx="24024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>
                <a:solidFill>
                  <a:schemeClr val="bg1"/>
                </a:solidFill>
                <a:latin typeface="Century Gothic"/>
              </a:rPr>
              <a:t>150</a:t>
            </a:r>
            <a:br>
              <a:rPr lang="fi-FI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Toimipistettä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F8725ED-3261-43B9-8896-F24053948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894" y="4938645"/>
            <a:ext cx="1674000" cy="167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7D1FAF8-160B-4B9A-80A0-3BA431F19B63}"/>
              </a:ext>
            </a:extLst>
          </p:cNvPr>
          <p:cNvSpPr txBox="1"/>
          <p:nvPr/>
        </p:nvSpPr>
        <p:spPr>
          <a:xfrm>
            <a:off x="7223030" y="5214415"/>
            <a:ext cx="194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</a:t>
            </a:r>
            <a:br>
              <a:rPr kumimoji="0" lang="fi-FI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fi-FI" b="1">
                <a:solidFill>
                  <a:prstClr val="white"/>
                </a:solidFill>
                <a:latin typeface="Century Gothic"/>
              </a:rPr>
              <a:t>24/7 Sairaala-laboratoriota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4974744"/>
            <a:ext cx="1440000" cy="1440000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EA44A14-61DF-47D6-A43C-E9D61C577523}"/>
              </a:ext>
            </a:extLst>
          </p:cNvPr>
          <p:cNvCxnSpPr/>
          <p:nvPr/>
        </p:nvCxnSpPr>
        <p:spPr>
          <a:xfrm>
            <a:off x="6780417" y="1874385"/>
            <a:ext cx="3597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2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3F53A-6492-4225-AA21-C0A25A4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43988"/>
            <a:ext cx="7056090" cy="935037"/>
          </a:xfrm>
        </p:spPr>
        <p:txBody>
          <a:bodyPr/>
          <a:lstStyle/>
          <a:p>
            <a:r>
              <a:rPr lang="fi-FI" sz="3200"/>
              <a:t>DIAGNOSTIIKKAKESKUS ON YKSI KUUDESTA HUSIN TULOSALUEESTA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004C2-E503-43EF-B18A-E691C6E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03" y="2221545"/>
            <a:ext cx="6336050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HUS Diagnostiikkakeskus sisältää kuvantamis- ja laboratoriotoiminnot.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Tavoitteena on diagnostisten erikoisalojen synergia.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Yhteistyöverkostojen ylläpitäminen erityisvastuualueen sisällä ja kansallisesti.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Diagnostiikka on hoitopolkujen perustana.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CF0DA-9939-4E68-A0C5-94FD81B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17A9AB-9CB0-45B0-B8C3-4B72147D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8C72DD-67FF-463D-BA99-A7A45E2331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F8C84660-ADAF-B209-A144-AB8B303B75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 descr="Kuva, joka sisältää kohteen Lääketieteelliset välineet, henkilö, terveydenhuolto, lääketieteellinen&#10;&#10;Kuvaus luotu automaattisesti">
            <a:extLst>
              <a:ext uri="{FF2B5EF4-FFF2-40B4-BE49-F238E27FC236}">
                <a16:creationId xmlns:a16="http://schemas.microsoft.com/office/drawing/2014/main" id="{3F6E8ECE-77C6-B6B4-E044-F48F9D1638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6103"/>
          <a:stretch/>
        </p:blipFill>
        <p:spPr>
          <a:xfrm>
            <a:off x="0" y="-2963"/>
            <a:ext cx="12191980" cy="68580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CAC5D-9AA0-49F1-9EC4-CFB86CE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140968"/>
            <a:ext cx="9793288" cy="3599614"/>
          </a:xfrm>
        </p:spPr>
        <p:txBody>
          <a:bodyPr anchor="ctr">
            <a:normAutofit/>
          </a:bodyPr>
          <a:lstStyle/>
          <a:p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Diagnostiikkakeskus tuottaa</a:t>
            </a:r>
            <a:b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terveyttä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33EA465-B7F4-FAB8-9119-482E457E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5203BEC-B4F9-B63A-66D5-CA209FF9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4</a:t>
            </a:fld>
            <a:endParaRPr lang="fi-FI" noProof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47D54C3-755F-4E7F-9111-3C1AAA4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0E39F8-C080-41E1-8370-2DB28FA3551B}" type="datetime1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0465BEF-4D84-4BB8-8EC8-077E2E7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0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DC3EA-6AEE-407C-8A06-3433F09C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44D1D-664C-4A5E-BEC3-536E19550B9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55036C-45D0-4260-A54F-3C64DDA3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A478B1-0A9C-4ADA-8480-D3BB204B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256" y="1484784"/>
            <a:ext cx="2736304" cy="4392141"/>
          </a:xfrm>
        </p:spPr>
        <p:txBody>
          <a:bodyPr/>
          <a:lstStyle/>
          <a:p>
            <a:r>
              <a:rPr lang="fi-FI" sz="1600"/>
              <a:t>Noin 150 toimipistettä Pääasiallinen toiminta-alueemme on HUS-yhtymän erikoissairaanhoito ja </a:t>
            </a:r>
            <a:r>
              <a:rPr lang="fi-FI" sz="1600" err="1"/>
              <a:t>HUSiin</a:t>
            </a:r>
            <a:r>
              <a:rPr lang="fi-FI" sz="1600"/>
              <a:t> kuuluvien hyvinvointialueiden perusterveydenhuolto.</a:t>
            </a:r>
            <a:br>
              <a:rPr lang="fi-FI" sz="1600"/>
            </a:br>
            <a:endParaRPr lang="fi-FI" sz="1600"/>
          </a:p>
          <a:p>
            <a:r>
              <a:rPr lang="fi-FI" sz="1600"/>
              <a:t>Vastaamme myös Kymenlaakson hyvinvointialueen ja Etelä-Karjalan hyvinvointialueen laboratorio- ja kuvantamistoiminnasta.</a:t>
            </a:r>
          </a:p>
          <a:p>
            <a:r>
              <a:rPr lang="fi-FI" sz="1600"/>
              <a:t>Kuvantamispalveluita Päijät-Hämeen hyvinvointikuntayhtymässä (Hyksin </a:t>
            </a:r>
            <a:r>
              <a:rPr lang="fi-FI" sz="1600" err="1"/>
              <a:t>erva</a:t>
            </a:r>
            <a:r>
              <a:rPr lang="fi-FI" sz="1600"/>
              <a:t>-alue).</a:t>
            </a:r>
          </a:p>
          <a:p>
            <a:endParaRPr lang="fi-FI" sz="1800"/>
          </a:p>
          <a:p>
            <a:endParaRPr lang="fi-FI" sz="1800"/>
          </a:p>
          <a:p>
            <a:endParaRPr lang="fi-FI" sz="1800"/>
          </a:p>
          <a:p>
            <a:endParaRPr lang="fi-FI" sz="1800"/>
          </a:p>
          <a:p>
            <a:endParaRPr lang="fi-FI" sz="1800"/>
          </a:p>
          <a:p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00FB9-224E-477D-B003-AF19D13B8BDF}"/>
              </a:ext>
            </a:extLst>
          </p:cNvPr>
          <p:cNvSpPr txBox="1"/>
          <p:nvPr/>
        </p:nvSpPr>
        <p:spPr>
          <a:xfrm>
            <a:off x="551384" y="620688"/>
            <a:ext cx="743665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TOIMINTA-ALUE HANGOSTA </a:t>
            </a:r>
            <a:r>
              <a:rPr lang="fi-FI" sz="2800">
                <a:solidFill>
                  <a:srgbClr val="004B87"/>
                </a:solidFill>
                <a:latin typeface="Century Gothic"/>
              </a:rPr>
              <a:t>PARIKKALAAN</a:t>
            </a:r>
            <a:endParaRPr kumimoji="0" lang="fi-FI" sz="2800" b="1" i="0" u="none" strike="noStrike" kern="1200" cap="none" spc="0" normalizeH="0" baseline="0" noProof="0">
              <a:ln>
                <a:noFill/>
              </a:ln>
              <a:solidFill>
                <a:srgbClr val="004B87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Kuva 11" descr="Kuva, joka sisältää kohteen ketju, matkapuhelin, puhelin, musta&#10;&#10;Kuvaus luotu automaattisesti">
            <a:extLst>
              <a:ext uri="{FF2B5EF4-FFF2-40B4-BE49-F238E27FC236}">
                <a16:creationId xmlns:a16="http://schemas.microsoft.com/office/drawing/2014/main" id="{88C9C6ED-6D4C-41BD-9B33-9382D2526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09" y="2630478"/>
            <a:ext cx="1951510" cy="3667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47112-D692-017A-64D8-0491E21F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" y="1716014"/>
            <a:ext cx="6785428" cy="48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DED-C739-4BAC-B031-44C733B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06518"/>
            <a:ext cx="6336050" cy="935037"/>
          </a:xfrm>
        </p:spPr>
        <p:txBody>
          <a:bodyPr/>
          <a:lstStyle/>
          <a:p>
            <a:r>
              <a:rPr lang="fi-FI" sz="3200"/>
              <a:t>Toimintaamme kuuluu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A41D-F9F4-4773-94B6-7FA166A7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2776"/>
            <a:ext cx="6264470" cy="42125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Radiologia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Patologia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err="1">
                <a:latin typeface="+mn-lt"/>
              </a:rPr>
              <a:t>Preanalytiikka</a:t>
            </a:r>
            <a:r>
              <a:rPr lang="fi-FI" sz="2400">
                <a:latin typeface="+mn-lt"/>
              </a:rPr>
              <a:t> (näytteenotto)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Genetiikka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Kliininen farmakologia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Kliininen fysiologia ja isotooppilääketiede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Kliininen neurofysiologia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Kliininen kemia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Kliininen mikrobiologia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F552-87AF-40F3-9790-AD68373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756F-5A29-456E-8731-4CF45A4F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Kuvan paikkamerkki 11" descr="Kuva, joka sisältää kohteen Lääketieteelliset välineet, Kertakäyttökäsine, henkilö, muovi&#10;&#10;Kuvaus luotu automaattisesti">
            <a:extLst>
              <a:ext uri="{FF2B5EF4-FFF2-40B4-BE49-F238E27FC236}">
                <a16:creationId xmlns:a16="http://schemas.microsoft.com/office/drawing/2014/main" id="{130E479C-AFB7-64B4-D0F0-008FE0F5CE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14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6278-D7ED-E841-B3B4-8D5143C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52" y="476672"/>
            <a:ext cx="6336050" cy="935037"/>
          </a:xfrm>
        </p:spPr>
        <p:txBody>
          <a:bodyPr/>
          <a:lstStyle/>
          <a:p>
            <a:r>
              <a:rPr lang="fi-FI" sz="3200"/>
              <a:t>Tutkimme ja opetamme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CDB500-3B90-664F-B6E2-1092B0BF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77" y="1196752"/>
            <a:ext cx="6840800" cy="3708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Toimimme kahdeksalla laboratoriolääketieteen ja kuvantamisen  erikoisalalla.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Vastaamme valtakunnallisesti useista erityisosaamista vaativista tutkimuksista sekä yliopistolliselle sairaalalle kuuluvasta tutkimuksesta ja opetuksesta.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Tutkimustoimintamme ja tuotekehityksemme on innovatiivista.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Diagnostiset tutkimukset ovat keskeisessä roolissa sairauksien varmistamisessa, poissulkemisessa, osana hoitoa sekä hoidon seurannassa ja seulonnassa.</a:t>
            </a:r>
          </a:p>
          <a:p>
            <a:pPr>
              <a:defRPr/>
            </a:pPr>
            <a:endParaRPr lang="fi-FI" sz="2800"/>
          </a:p>
          <a:p>
            <a:endParaRPr lang="fi-FI" sz="2800"/>
          </a:p>
        </p:txBody>
      </p:sp>
      <p:pic>
        <p:nvPicPr>
          <p:cNvPr id="12" name="Kuvan paikkamerkki 11" descr="Kuva, joka sisältää kohteen henkilö, sisä-, Tiedeinstrumentti, Teknikko&#10;&#10;Kuvaus luotu automaattisesti">
            <a:extLst>
              <a:ext uri="{FF2B5EF4-FFF2-40B4-BE49-F238E27FC236}">
                <a16:creationId xmlns:a16="http://schemas.microsoft.com/office/drawing/2014/main" id="{1A899796-1391-24D8-32CE-DD9DB1CA4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lattia, henkilö">
            <a:extLst>
              <a:ext uri="{FF2B5EF4-FFF2-40B4-BE49-F238E27FC236}">
                <a16:creationId xmlns:a16="http://schemas.microsoft.com/office/drawing/2014/main" id="{BC5437B1-DF7D-E254-1E6E-2A2E7DAEF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BA63C6-0A3F-839E-E219-A26A3DF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227C-2AD2-439E-BA27-AD4107EC8D4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C241F1-F22E-5482-03A1-86C8EAC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CC751B-1D35-7487-85C7-BF71456A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4400554"/>
            <a:ext cx="8640960" cy="2052422"/>
          </a:xfrm>
        </p:spPr>
        <p:txBody>
          <a:bodyPr/>
          <a:lstStyle/>
          <a:p>
            <a:r>
              <a:rPr lang="fi-FI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parhaaT</a:t>
            </a:r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OSAAJAT </a:t>
            </a:r>
            <a:b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HYVÄ TYÖPAIKKA</a:t>
            </a:r>
          </a:p>
        </p:txBody>
      </p:sp>
    </p:spTree>
    <p:extLst>
      <p:ext uri="{BB962C8B-B14F-4D97-AF65-F5344CB8AC3E}">
        <p14:creationId xmlns:p14="http://schemas.microsoft.com/office/powerpoint/2010/main" val="323981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3D8A2-1115-4455-AC4D-14E06164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59" y="662159"/>
            <a:ext cx="6747941" cy="801172"/>
          </a:xfrm>
        </p:spPr>
        <p:txBody>
          <a:bodyPr/>
          <a:lstStyle/>
          <a:p>
            <a:r>
              <a:rPr lang="fi-FI" sz="3200"/>
              <a:t>noin 3 400 työntekijää (2023)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0673B-1F9B-469E-8332-877AE802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78" y="1607987"/>
            <a:ext cx="6820022" cy="3908724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Hoitohenkilökunta 2 450</a:t>
            </a:r>
            <a:endParaRPr lang="en-US" sz="240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Lääkärit 445</a:t>
            </a:r>
            <a:endParaRPr lang="en-US" sz="240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Muu henkilökunta 270</a:t>
            </a:r>
            <a:endParaRPr lang="en-US" sz="240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Erityistyöntekijät 260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>
                <a:latin typeface="+mn-lt"/>
              </a:rPr>
              <a:t>Henkilökuntaamme kuuluu muun muassa laboratoriohoitajia, röntgenhoitajia,</a:t>
            </a:r>
            <a:br>
              <a:rPr lang="fi-FI" sz="2400">
                <a:latin typeface="+mn-lt"/>
              </a:rPr>
            </a:br>
            <a:r>
              <a:rPr lang="fi-FI" sz="2400">
                <a:latin typeface="+mn-lt"/>
              </a:rPr>
              <a:t>lääkäreitä, fyysikoita, sairaalakemistejä, sairaalageneetikkoja ja sairaalamikrobiologeja.</a:t>
            </a:r>
            <a:br>
              <a:rPr lang="fi-FI"/>
            </a:br>
            <a:endParaRPr lang="en-US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/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3788D-94C0-4928-914B-7B97241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6E90FB-3C22-4C83-BAE0-7F6A90C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535A88-DB5A-4396-988D-EA8ADC58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148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1" name="Kuvan paikkamerkki 10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D336C8E8-3D5D-DD17-022A-0F32ED39DC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>
          <a:xfrm>
            <a:off x="8124822" y="0"/>
            <a:ext cx="4079876" cy="6858000"/>
          </a:xfrm>
        </p:spPr>
      </p:pic>
    </p:spTree>
    <p:extLst>
      <p:ext uri="{BB962C8B-B14F-4D97-AF65-F5344CB8AC3E}">
        <p14:creationId xmlns:p14="http://schemas.microsoft.com/office/powerpoint/2010/main" val="294537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2.xml><?xml version="1.0" encoding="utf-8"?>
<a:theme xmlns:a="http://schemas.openxmlformats.org/drawingml/2006/main" name="HUS yhteistyökumppani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3.xml><?xml version="1.0" encoding="utf-8"?>
<a:theme xmlns:a="http://schemas.openxmlformats.org/drawingml/2006/main" name="1_HUS">
  <a:themeElements>
    <a:clrScheme name="HUS">
      <a:dk1>
        <a:sysClr val="windowText" lastClr="000000"/>
      </a:dk1>
      <a:lt1>
        <a:sysClr val="window" lastClr="FFFFFF"/>
      </a:lt1>
      <a:dk2>
        <a:srgbClr val="F7A823"/>
      </a:dk2>
      <a:lt2>
        <a:srgbClr val="E6E6E8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4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af505-58a3-4190-8ed2-8f640320a460" xsi:nil="true"/>
    <lcf76f155ced4ddcb4097134ff3c332f xmlns="14838e9b-8301-4bfd-96e4-db18324b91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A5BC1250A9944293DFDE5B4391F6FF" ma:contentTypeVersion="11" ma:contentTypeDescription="Luo uusi asiakirja." ma:contentTypeScope="" ma:versionID="10b12f34c0b44adcb1cc709fe67a18f9">
  <xsd:schema xmlns:xsd="http://www.w3.org/2001/XMLSchema" xmlns:xs="http://www.w3.org/2001/XMLSchema" xmlns:p="http://schemas.microsoft.com/office/2006/metadata/properties" xmlns:ns2="14838e9b-8301-4bfd-96e4-db18324b9174" xmlns:ns3="b7baf505-58a3-4190-8ed2-8f640320a460" targetNamespace="http://schemas.microsoft.com/office/2006/metadata/properties" ma:root="true" ma:fieldsID="89cc38f188cf8cfbeea088a50c7c98ee" ns2:_="" ns3:_="">
    <xsd:import namespace="14838e9b-8301-4bfd-96e4-db18324b9174"/>
    <xsd:import namespace="b7baf505-58a3-4190-8ed2-8f640320a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38e9b-8301-4bfd-96e4-db18324b9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af505-58a3-4190-8ed2-8f640320a4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07a37c-ec90-4e8d-bdd3-9ad92852fedc}" ma:internalName="TaxCatchAll" ma:showField="CatchAllData" ma:web="5afffbde-1cbf-42f3-8394-73702ea4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76AD3-9C4D-4BE5-B14E-2DA35E40436F}">
  <ds:schemaRefs>
    <ds:schemaRef ds:uri="14838e9b-8301-4bfd-96e4-db18324b9174"/>
    <ds:schemaRef ds:uri="979de210-381c-4130-a4c7-f043e7037308"/>
    <ds:schemaRef ds:uri="b068f6fd-bcc5-4cfe-a114-be4bba6a8eee"/>
    <ds:schemaRef ds:uri="b7baf505-58a3-4190-8ed2-8f640320a4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E1D66F-D476-42F1-9F49-9CA469261BBB}">
  <ds:schemaRefs>
    <ds:schemaRef ds:uri="14838e9b-8301-4bfd-96e4-db18324b9174"/>
    <ds:schemaRef ds:uri="b7baf505-58a3-4190-8ed2-8f640320a4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871E7A-C376-4230-9B69-01D8A43CC1C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307563d-5fcd-4e12-a554-9927f388b1cf}" enabled="0" method="" siteId="{e307563d-5fcd-4e12-a554-9927f388b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HUS</vt:lpstr>
      <vt:lpstr>HUS yhteistyökumppani</vt:lpstr>
      <vt:lpstr>1_HUS</vt:lpstr>
      <vt:lpstr>HUS Diagnostiikkakeskus</vt:lpstr>
      <vt:lpstr>PowerPoint Presentation</vt:lpstr>
      <vt:lpstr>DIAGNOSTIIKKAKESKUS ON YKSI KUUDESTA HUSIN TULOSALUEESTA</vt:lpstr>
      <vt:lpstr>HUS Diagnostiikkakeskus tuottaa terveyttä</vt:lpstr>
      <vt:lpstr>PowerPoint Presentation</vt:lpstr>
      <vt:lpstr>Toimintaamme kuuluu</vt:lpstr>
      <vt:lpstr>Tutkimme ja opetamme</vt:lpstr>
      <vt:lpstr>parhaaT OSAAJAT  – HYVÄ TYÖPAIKKA</vt:lpstr>
      <vt:lpstr>noin 3 400 työntekijää (2023)</vt:lpstr>
      <vt:lpstr>Toimintamme on laadukasta</vt:lpstr>
      <vt:lpstr>sujuvat hoitopolut</vt:lpstr>
      <vt:lpstr>Palvelutuotanto (2023)</vt:lpstr>
      <vt:lpstr>osana hoitoketjua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 Diagnostiikkakeskus</dc:title>
  <dc:creator>van der Meer Maria</dc:creator>
  <cp:revision>1</cp:revision>
  <cp:lastPrinted>2019-11-15T07:12:06Z</cp:lastPrinted>
  <dcterms:created xsi:type="dcterms:W3CDTF">2019-10-17T11:00:42Z</dcterms:created>
  <dcterms:modified xsi:type="dcterms:W3CDTF">2024-03-27T07:47:09Z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0x01010024A5BC1250A9944293DFDE5B4391F6FF</vt:lpwstr>
  </property>
  <property fmtid="{D5CDD505-2E9C-101B-9397-08002B2CF9AE}" pid="3" name="HUSDocAdminManualClassification_0">
    <vt:lpwstr/>
  </property>
  <property fmtid="{D5CDD505-2E9C-101B-9397-08002B2CF9AE}" pid="4" name="HUSOrganization">
    <vt:lpwstr>4;#HUS Diagnostiikkakeskus|2cf0c25c-2c23-4965-b6c5-dba0efa0aad5</vt:lpwstr>
  </property>
  <property fmtid="{D5CDD505-2E9C-101B-9397-08002B2CF9AE}" pid="5" name="HUSSpecialty">
    <vt:lpwstr>5;#Laboratorion erikoisalat|f6c4a5b7-950a-4270-8c31-c51fdbbaa451;#6;#Radiologia|7c408e32-4e49-44ae-b032-bf50e7bd9922</vt:lpwstr>
  </property>
  <property fmtid="{D5CDD505-2E9C-101B-9397-08002B2CF9AE}" pid="6" name="HUSDocTaskClass2">
    <vt:lpwstr/>
  </property>
  <property fmtid="{D5CDD505-2E9C-101B-9397-08002B2CF9AE}" pid="7" name="HUSLanguage_0">
    <vt:lpwstr/>
  </property>
  <property fmtid="{D5CDD505-2E9C-101B-9397-08002B2CF9AE}" pid="8" name="HUSBuilding">
    <vt:lpwstr>1;#Ei kiinteistötietoa|8c5a2699-4003-4c2c-998f-96821137d6da</vt:lpwstr>
  </property>
  <property fmtid="{D5CDD505-2E9C-101B-9397-08002B2CF9AE}" pid="9" name="HUSLanguage">
    <vt:lpwstr/>
  </property>
  <property fmtid="{D5CDD505-2E9C-101B-9397-08002B2CF9AE}" pid="10" name="HUSDocICD10">
    <vt:lpwstr/>
  </property>
  <property fmtid="{D5CDD505-2E9C-101B-9397-08002B2CF9AE}" pid="11" name="HUSDocKeywords">
    <vt:lpwstr/>
  </property>
  <property fmtid="{D5CDD505-2E9C-101B-9397-08002B2CF9AE}" pid="12" name="HUSDocManagementWorksiteClass">
    <vt:lpwstr/>
  </property>
  <property fmtid="{D5CDD505-2E9C-101B-9397-08002B2CF9AE}" pid="13" name="HUSDocOtherClassification">
    <vt:lpwstr/>
  </property>
  <property fmtid="{D5CDD505-2E9C-101B-9397-08002B2CF9AE}" pid="14" name="HUSDepartmentType">
    <vt:lpwstr/>
  </property>
  <property fmtid="{D5CDD505-2E9C-101B-9397-08002B2CF9AE}" pid="15" name="HUSDocServiceClass">
    <vt:lpwstr/>
  </property>
  <property fmtid="{D5CDD505-2E9C-101B-9397-08002B2CF9AE}" pid="16" name="HUSDocICD10_0">
    <vt:lpwstr/>
  </property>
  <property fmtid="{D5CDD505-2E9C-101B-9397-08002B2CF9AE}" pid="17" name="HUSDocAdminManualClassification">
    <vt:lpwstr/>
  </property>
  <property fmtid="{D5CDD505-2E9C-101B-9397-08002B2CF9AE}" pid="18" name="HUSPHLinja">
    <vt:lpwstr/>
  </property>
  <property fmtid="{D5CDD505-2E9C-101B-9397-08002B2CF9AE}" pid="19" name="e55f39e845fb4f2a862f55bbaa9be4f4">
    <vt:lpwstr/>
  </property>
  <property fmtid="{D5CDD505-2E9C-101B-9397-08002B2CF9AE}" pid="20" name="o8abde5c76ac4abab7b0b19643f824f2">
    <vt:lpwstr/>
  </property>
  <property fmtid="{D5CDD505-2E9C-101B-9397-08002B2CF9AE}" pid="21" name="m597109eba554769a497469f9082ae8a">
    <vt:lpwstr/>
  </property>
  <property fmtid="{D5CDD505-2E9C-101B-9397-08002B2CF9AE}" pid="22" name="HUSPHOhjeluokka">
    <vt:lpwstr/>
  </property>
  <property fmtid="{D5CDD505-2E9C-101B-9397-08002B2CF9AE}" pid="23" name="HUSPHKayttajarooli">
    <vt:lpwstr/>
  </property>
  <property fmtid="{D5CDD505-2E9C-101B-9397-08002B2CF9AE}" pid="24" name="MediaServiceImageTags">
    <vt:lpwstr/>
  </property>
  <property fmtid="{D5CDD505-2E9C-101B-9397-08002B2CF9AE}" pid="25" name="Order">
    <vt:r8>17500</vt:r8>
  </property>
  <property fmtid="{D5CDD505-2E9C-101B-9397-08002B2CF9AE}" pid="26" name="HUSSpecialty_0">
    <vt:lpwstr>Laboratorion erikoisalat|f6c4a5b7-950a-4270-8c31-c51fdbbaa451;Radiologia|7c408e32-4e49-44ae-b032-bf50e7bd9922</vt:lpwstr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HUSOrganization_0">
    <vt:lpwstr>HUS Diagnostiikkakeskus|2cf0c25c-2c23-4965-b6c5-dba0efa0aad5</vt:lpwstr>
  </property>
  <property fmtid="{D5CDD505-2E9C-101B-9397-08002B2CF9AE}" pid="32" name="_ExtendedDescription">
    <vt:lpwstr/>
  </property>
  <property fmtid="{D5CDD505-2E9C-101B-9397-08002B2CF9AE}" pid="33" name="TriggerFlowInfo">
    <vt:lpwstr/>
  </property>
  <property fmtid="{D5CDD505-2E9C-101B-9397-08002B2CF9AE}" pid="34" name="HUSBuilding_0">
    <vt:lpwstr>Ei kiinteistötietoa|8c5a2699-4003-4c2c-998f-96821137d6da</vt:lpwstr>
  </property>
</Properties>
</file>