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  <p:sldMasterId id="2147483739" r:id="rId6"/>
  </p:sldMasterIdLst>
  <p:notesMasterIdLst>
    <p:notesMasterId r:id="rId22"/>
  </p:notesMasterIdLst>
  <p:handoutMasterIdLst>
    <p:handoutMasterId r:id="rId23"/>
  </p:handoutMasterIdLst>
  <p:sldIdLst>
    <p:sldId id="353" r:id="rId7"/>
    <p:sldId id="354" r:id="rId8"/>
    <p:sldId id="366" r:id="rId9"/>
    <p:sldId id="261" r:id="rId10"/>
    <p:sldId id="355" r:id="rId11"/>
    <p:sldId id="364" r:id="rId12"/>
    <p:sldId id="272" r:id="rId13"/>
    <p:sldId id="367" r:id="rId14"/>
    <p:sldId id="357" r:id="rId15"/>
    <p:sldId id="320" r:id="rId16"/>
    <p:sldId id="260" r:id="rId17"/>
    <p:sldId id="304" r:id="rId18"/>
    <p:sldId id="316" r:id="rId19"/>
    <p:sldId id="368" r:id="rId20"/>
    <p:sldId id="345" r:id="rId21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97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389">
          <p15:clr>
            <a:srgbClr val="A4A3A4"/>
          </p15:clr>
        </p15:guide>
        <p15:guide id="8" orient="horz" pos="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se Lehtonen" initials="LL" lastIdx="4" clrIdx="0">
    <p:extLst>
      <p:ext uri="{19B8F6BF-5375-455C-9EA6-DF929625EA0E}">
        <p15:presenceInfo xmlns:p15="http://schemas.microsoft.com/office/powerpoint/2012/main" userId="0aab9071b690a327" providerId="Windows Live"/>
      </p:ext>
    </p:extLst>
  </p:cmAuthor>
  <p:cmAuthor id="2" name="van der Meer Maria" initials="vdMM" lastIdx="1" clrIdx="1">
    <p:extLst>
      <p:ext uri="{19B8F6BF-5375-455C-9EA6-DF929625EA0E}">
        <p15:presenceInfo xmlns:p15="http://schemas.microsoft.com/office/powerpoint/2012/main" userId="van der Meer M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6224" autoAdjust="0"/>
  </p:normalViewPr>
  <p:slideViewPr>
    <p:cSldViewPr showGuides="1">
      <p:cViewPr varScale="1">
        <p:scale>
          <a:sx n="42" d="100"/>
          <a:sy n="42" d="100"/>
        </p:scale>
        <p:origin x="1004" y="260"/>
      </p:cViewPr>
      <p:guideLst>
        <p:guide orient="horz" pos="2160"/>
        <p:guide pos="3840"/>
        <p:guide orient="horz" pos="1797"/>
        <p:guide orient="horz" pos="3702"/>
        <p:guide pos="6924"/>
        <p:guide pos="756"/>
        <p:guide orient="horz" pos="1389"/>
        <p:guide orient="horz" pos="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5993072621478"/>
          <c:y val="0.16517127840541493"/>
          <c:w val="0.63946811868261111"/>
          <c:h val="0.4180360952037284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E1-4458-B82A-3BDB78EF5726}"/>
              </c:ext>
            </c:extLst>
          </c:dPt>
          <c:dPt>
            <c:idx val="1"/>
            <c:bubble3D val="0"/>
            <c:spPr>
              <a:solidFill>
                <a:srgbClr val="0AB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E1-4458-B82A-3BDB78EF572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E1-4458-B82A-3BDB78EF5726}"/>
              </c:ext>
            </c:extLst>
          </c:dPt>
          <c:dLbls>
            <c:dLbl>
              <c:idx val="0"/>
              <c:layout>
                <c:manualLayout>
                  <c:x val="0.10366789586272553"/>
                  <c:y val="-0.148117834375949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1-4458-B82A-3BDB78EF5726}"/>
                </c:ext>
              </c:extLst>
            </c:dLbl>
            <c:dLbl>
              <c:idx val="1"/>
              <c:layout>
                <c:manualLayout>
                  <c:x val="-0.11129973325303702"/>
                  <c:y val="1.39347422452933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E1-4458-B82A-3BDB78EF5726}"/>
                </c:ext>
              </c:extLst>
            </c:dLbl>
            <c:dLbl>
              <c:idx val="2"/>
              <c:layout>
                <c:manualLayout>
                  <c:x val="-0.13484379678610639"/>
                  <c:y val="-1.95337686319176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E1-4458-B82A-3BDB78EF5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4B8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Suosittelijat 9-10 </c:v>
                </c:pt>
                <c:pt idx="1">
                  <c:v>Passiiviset 7-8</c:v>
                </c:pt>
                <c:pt idx="2">
                  <c:v>Arvostelijat 0-6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89.7</c:v>
                </c:pt>
                <c:pt idx="1">
                  <c:v>7.9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E1-4458-B82A-3BDB78EF5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2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5993072621478"/>
          <c:y val="0.16517127840541493"/>
          <c:w val="0.63946811868261111"/>
          <c:h val="0.4180360952037284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F9-4A0B-B17C-FB8FA99A9120}"/>
              </c:ext>
            </c:extLst>
          </c:dPt>
          <c:dPt>
            <c:idx val="1"/>
            <c:bubble3D val="0"/>
            <c:spPr>
              <a:solidFill>
                <a:srgbClr val="0AB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F9-4A0B-B17C-FB8FA99A912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F9-4A0B-B17C-FB8FA99A9120}"/>
              </c:ext>
            </c:extLst>
          </c:dPt>
          <c:dLbls>
            <c:dLbl>
              <c:idx val="0"/>
              <c:layout>
                <c:manualLayout>
                  <c:x val="0.20644559121453024"/>
                  <c:y val="-2.77387670635289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F9-4A0B-B17C-FB8FA99A9120}"/>
                </c:ext>
              </c:extLst>
            </c:dLbl>
            <c:dLbl>
              <c:idx val="1"/>
              <c:layout>
                <c:manualLayout>
                  <c:x val="-0.23865336567217815"/>
                  <c:y val="2.23332818252296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F9-4A0B-B17C-FB8FA99A9120}"/>
                </c:ext>
              </c:extLst>
            </c:dLbl>
            <c:dLbl>
              <c:idx val="2"/>
              <c:layout>
                <c:manualLayout>
                  <c:x val="-0.11639450304608041"/>
                  <c:y val="6.2823721267240423E-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F9-4A0B-B17C-FB8FA99A9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4B8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Promoters 9–10 </c:v>
                </c:pt>
                <c:pt idx="1">
                  <c:v>Passives 7–8</c:v>
                </c:pt>
                <c:pt idx="2">
                  <c:v>Detractors 0–6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42</c:v>
                </c:pt>
                <c:pt idx="1">
                  <c:v>39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F9-4A0B-B17C-FB8FA99A9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70994322023266E-2"/>
          <c:y val="0.68406876397965555"/>
          <c:w val="0.93576394040512212"/>
          <c:h val="6.3975048622253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5993072621478"/>
          <c:y val="0.16517127840541493"/>
          <c:w val="0.63946811868261111"/>
          <c:h val="0.41803609520372847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BF-4992-8A9E-84EA2475D232}"/>
              </c:ext>
            </c:extLst>
          </c:dPt>
          <c:dPt>
            <c:idx val="1"/>
            <c:bubble3D val="0"/>
            <c:spPr>
              <a:solidFill>
                <a:srgbClr val="0ABB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BF-4992-8A9E-84EA2475D23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BF-4992-8A9E-84EA2475D232}"/>
              </c:ext>
            </c:extLst>
          </c:dPt>
          <c:dLbls>
            <c:dLbl>
              <c:idx val="0"/>
              <c:layout>
                <c:manualLayout>
                  <c:x val="0.24070482299846493"/>
                  <c:y val="-1.65407142902804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BF-4992-8A9E-84EA2475D232}"/>
                </c:ext>
              </c:extLst>
            </c:dLbl>
            <c:dLbl>
              <c:idx val="1"/>
              <c:layout>
                <c:manualLayout>
                  <c:x val="-0.2363054116098332"/>
                  <c:y val="1.6734255438605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BF-4992-8A9E-84EA2475D232}"/>
                </c:ext>
              </c:extLst>
            </c:dLbl>
            <c:dLbl>
              <c:idx val="2"/>
              <c:layout>
                <c:manualLayout>
                  <c:x val="-0.12186507797347203"/>
                  <c:y val="-1.6734255438605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BF-4992-8A9E-84EA2475D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4B8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Suosittelijat 9-10 </c:v>
                </c:pt>
                <c:pt idx="1">
                  <c:v>Passiiviset 7-8</c:v>
                </c:pt>
                <c:pt idx="2">
                  <c:v>Arvostelijat 0-6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54</c:v>
                </c:pt>
                <c:pt idx="1">
                  <c:v>43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BF-4992-8A9E-84EA2475D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4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0.31252</cdr:x>
      <cdr:y>0.33826</cdr:y>
    </cdr:from>
    <cdr:to>
      <cdr:x>0.65246</cdr:x>
      <cdr:y>0.40175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9652279-855D-F72B-F88B-446A0D82B4EC}"/>
            </a:ext>
          </a:extLst>
        </cdr:cNvPr>
        <cdr:cNvSpPr txBox="1"/>
      </cdr:nvSpPr>
      <cdr:spPr>
        <a:xfrm xmlns:a="http://schemas.openxmlformats.org/drawingml/2006/main">
          <a:off x="1282715" y="1534540"/>
          <a:ext cx="1395269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400">
              <a:solidFill>
                <a:srgbClr val="004B87"/>
              </a:solidFill>
            </a:rPr>
            <a:t>NPS +23</a:t>
          </a:r>
        </a:p>
      </cdr:txBody>
    </cdr:sp>
  </cdr:relSizeAnchor>
  <cdr:relSizeAnchor xmlns:cdr="http://schemas.openxmlformats.org/drawingml/2006/chartDrawing">
    <cdr:from>
      <cdr:x>0.03669</cdr:x>
      <cdr:y>0.63798</cdr:y>
    </cdr:from>
    <cdr:to>
      <cdr:x>0.98286</cdr:x>
      <cdr:y>0.73196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7A9DCABF-FE1F-2970-C903-968E72562482}"/>
            </a:ext>
          </a:extLst>
        </cdr:cNvPr>
        <cdr:cNvSpPr txBox="1"/>
      </cdr:nvSpPr>
      <cdr:spPr>
        <a:xfrm xmlns:a="http://schemas.openxmlformats.org/drawingml/2006/main">
          <a:off x="150591" y="2894200"/>
          <a:ext cx="3883510" cy="426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0.32509</cdr:x>
      <cdr:y>0.34065</cdr:y>
    </cdr:from>
    <cdr:to>
      <cdr:x>0.66502</cdr:x>
      <cdr:y>0.40414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9652279-855D-F72B-F88B-446A0D82B4EC}"/>
            </a:ext>
          </a:extLst>
        </cdr:cNvPr>
        <cdr:cNvSpPr txBox="1"/>
      </cdr:nvSpPr>
      <cdr:spPr>
        <a:xfrm xmlns:a="http://schemas.openxmlformats.org/drawingml/2006/main">
          <a:off x="1302889" y="1545360"/>
          <a:ext cx="1362364" cy="28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400">
              <a:solidFill>
                <a:srgbClr val="004B87"/>
              </a:solidFill>
            </a:rPr>
            <a:t>NPS +50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14.4.2025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14.4.2025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13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EC600-B393-4301-A281-C4D1D819C08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4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54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33EBCE-41C6-47F8-B77E-5EA812F0CF17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12328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EC5692-0259-4694-8C41-FC16529077D3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32696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17359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oros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05DB-F7B7-4FD1-BDB2-26E863157CBD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34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34C5-D825-4559-ACE4-4C98422003C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9102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B27B0C-6149-4509-A205-1581F128AD5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7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C1C-FB94-4153-B6E3-27DAEDDDDE8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9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138-8ED1-48CE-A906-900C4E8F998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348847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1737" y="2060807"/>
            <a:ext cx="9791701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8" y="335698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3645027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93598" y="465316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00150" y="4941208"/>
            <a:ext cx="9793288" cy="93606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2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F2B0-E342-47F9-853B-20EBEB72CF5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fi-FI" noProof="0" dirty="0"/>
              <a:t>Lisää alaotsikko napsauttamalla 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10978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AA48-84FD-43B3-A0C6-251F15C26F1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4255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E045-2ED2-4A7D-8079-9B02AF73A7B6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2501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083AD2-4334-4A64-AC1D-F8A53353C286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2FC9-3B3A-441B-9C21-1572974D46DD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34039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205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0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561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26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694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573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278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524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ja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valikosta</a:t>
            </a:r>
            <a:r>
              <a:rPr lang="en-US" dirty="0"/>
              <a:t> 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565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 dirty="0"/>
              <a:t>Valitse objekti ja lisää kuva valikosta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17227C-2AD2-439E-BA27-AD4107EC8D47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23611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F90E-E5D8-4055-86C9-9FF6F93EA596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512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F8117-35B7-40E1-A156-6239247DCCFD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04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A733FE-D562-4A80-9EFD-7295DCF99CF3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14915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276A-E821-4AB2-BCDF-E6D7312D12AE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50" y="2206709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0150" y="2780928"/>
            <a:ext cx="4823840" cy="309599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alaotsikko napsauttamalla 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2206709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10" y="2780928"/>
            <a:ext cx="4823840" cy="3095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C9C4-AC0D-4E4C-B50E-4FCCD508143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9369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pieni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6480026" cy="3671888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alaotsikko napsauttamalla 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F03-6E3E-49E7-B08F-F1FEFA701C82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968209" y="2205038"/>
            <a:ext cx="3023642" cy="36718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41562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092A-2666-42E6-844B-558C6458485E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60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55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91DC8-A5AD-43B4-A52F-5ADBFDF6CCC2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97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5D0445-E99E-459E-B494-AA69FAD9228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C866-D85C-4098-974F-9B02DE9DE800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004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60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DBAAE3-E715-4E5F-AF5C-5ACF4F398243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19" name="Freeform 18"/>
          <p:cNvSpPr>
            <a:spLocks noChangeAspect="1" noEditPoints="1"/>
          </p:cNvSpPr>
          <p:nvPr userDrawn="1"/>
        </p:nvSpPr>
        <p:spPr bwMode="auto">
          <a:xfrm>
            <a:off x="10200456" y="5157192"/>
            <a:ext cx="1075397" cy="1008112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mppani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F13610-5A24-4381-B9A3-A126BB62C708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56813" y="5156224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272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 kumppan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75D725-1B8B-4341-BBBD-64D9969DEFE0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767889" y="2708920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767889" y="3933056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6711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HY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8D1095-9A37-460C-87B6-F0FE0A16D103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Freeform 19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6AE4B1-38DA-4AE3-B986-AE8A38720AB6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Freeform 14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kumppani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DCAB1E6-3380-4638-BBF5-4AB10FDE2821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21700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kumppan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E65BA0-195A-4619-9D77-8C48A355493B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40158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FC999F7-8069-4194-BB1C-CA594537187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</p:spTree>
    <p:extLst>
      <p:ext uri="{BB962C8B-B14F-4D97-AF65-F5344CB8AC3E}">
        <p14:creationId xmlns:p14="http://schemas.microsoft.com/office/powerpoint/2010/main" val="9788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7871AD-BF27-4073-9B7A-718C83623FCD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0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B6FD0-518A-4E31-99C6-F16BE91D3B25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74DB69-D95E-4BF1-B2ED-9A2B6E8EE9CD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A189-6A84-49C1-9DA9-C8938461E68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403-F2D4-42DF-94E5-0D9D35DC7134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556740"/>
            <a:ext cx="9791700" cy="151221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3284980"/>
            <a:ext cx="9791700" cy="25919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EAD0-329C-480C-B910-4F7583D5548C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200150" y="1196690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023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spcBef>
                <a:spcPts val="400"/>
              </a:spcBef>
              <a:buFont typeface="Arial" panose="020B0604020202020204" pitchFamily="34" charset="0"/>
              <a:buChar char="•"/>
              <a:defRPr sz="2000" b="1">
                <a:solidFill>
                  <a:schemeClr val="accent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defRPr sz="2000" b="1">
                <a:solidFill>
                  <a:schemeClr val="accent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F65E-F814-476E-868E-5FEBFA682D6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D15F45-78B4-4E73-8E50-8AE1FD0C9FE4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798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BDF106-3744-4857-8988-C1828056DC6D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12902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42FE39-692E-4117-8A3B-1FC591FA0573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32928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653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133600"/>
            <a:ext cx="6336050" cy="37433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991-0AAD-4AAE-B0FD-B2153AB86205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403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väli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979170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88BA-6209-43E7-ABC3-9A76B29A52CE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00150" y="764704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8350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4D1D-664C-4A5E-BEC3-536E19550B9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565400"/>
            <a:ext cx="6335713" cy="136767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0149" y="2132821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9" y="400508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4437140"/>
            <a:ext cx="6335713" cy="14396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3578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8112125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6DA209-F149-48D0-B946-430871CF9CD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6958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3288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D54F-7EB1-4C22-B5C0-5B0D0AC849B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276840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1737" y="1988801"/>
            <a:ext cx="9791701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8" y="328498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3573020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193598" y="458116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00150" y="4869200"/>
            <a:ext cx="9793288" cy="1007725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4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233-871A-4F05-87C0-933282982CE9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64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2CA3-F0A8-498C-9555-A03DDAA3834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4A55-575F-4192-BEF3-BD6858DBA71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515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ECC2-9285-44ED-BF22-992C8AC574E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737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8DF-7207-4E80-A63A-E473088A8222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154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2524-BD13-44BC-975D-717EACDBCF6B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04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523-D108-4662-B930-B338B68D594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344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listaus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3104-21D6-4641-A370-61BADDDF3491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417D-738D-4CC4-967C-346C881957E5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30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39F-EAF9-47E2-820F-F7B30AC0146A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966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6865-BEC9-4A7E-ACC8-423FDA4E65C1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500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7AE7-2D74-4839-AE9E-F4ECCD0B852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25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928-E170-4B34-BD8E-1A4C29A66143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454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A1C656-58DF-45D4-9A36-FEF5F4A5661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B0D1-FC9A-4448-A7C7-E7DC6E4D7DB0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315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A43979-8284-4525-8542-5705CAD658B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603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D06BB-D4C8-4938-BEF6-92F3AFB1C853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735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14.4.2025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722204-A94B-4856-AEC5-A58C08292330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 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2286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737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150" y="3429000"/>
            <a:ext cx="4823840" cy="2447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2852737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3429000"/>
            <a:ext cx="4823840" cy="24479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0FE-AFE5-4E3F-99FE-E5DDC40A62A8}" type="datetime1">
              <a:rPr lang="fi-FI" smtClean="0"/>
              <a:t>14.4.2025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75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6480026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14.4.2025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68209" y="2853284"/>
            <a:ext cx="3023642" cy="3023642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102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1F7-26D3-4201-8CE5-75238E25F390}" type="datetime1">
              <a:rPr lang="fi-FI" smtClean="0"/>
              <a:t>14.4.2025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F173-FAB5-431B-87FA-4D490DB2E2AF}" type="datetime1">
              <a:rPr lang="fi-FI" smtClean="0"/>
              <a:t>14.4.2025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00396-986A-4A87-9978-EF19BE19F638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040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4EC7B42-49B1-4BD8-8BB5-ED62DBDB908F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638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EE4-ED0F-4582-88C6-9F565A950C84}" type="datetime1">
              <a:rPr lang="fi-FI" smtClean="0"/>
              <a:t>14.4.2025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917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788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8094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objekti</a:t>
            </a:r>
            <a:r>
              <a:rPr lang="en-US"/>
              <a:t> ja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089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ACA798-C919-4168-916A-05E427A6B0B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9067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28ECFFF4-18FB-490A-94A2-82B6D4F2CDCC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HUS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8" r:id="rId6"/>
    <p:sldLayoutId id="2147483679" r:id="rId7"/>
    <p:sldLayoutId id="2147483689" r:id="rId8"/>
    <p:sldLayoutId id="2147483687" r:id="rId9"/>
    <p:sldLayoutId id="2147483688" r:id="rId10"/>
    <p:sldLayoutId id="2147483671" r:id="rId11"/>
    <p:sldLayoutId id="2147483673" r:id="rId12"/>
    <p:sldLayoutId id="2147483672" r:id="rId13"/>
    <p:sldLayoutId id="2147483680" r:id="rId14"/>
    <p:sldLayoutId id="2147483691" r:id="rId15"/>
    <p:sldLayoutId id="2147483684" r:id="rId16"/>
    <p:sldLayoutId id="2147483674" r:id="rId17"/>
    <p:sldLayoutId id="2147483675" r:id="rId18"/>
    <p:sldLayoutId id="2147483676" r:id="rId19"/>
    <p:sldLayoutId id="2147483677" r:id="rId20"/>
    <p:sldLayoutId id="2147483651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81" r:id="rId30"/>
    <p:sldLayoutId id="2147483682" r:id="rId31"/>
    <p:sldLayoutId id="2147483683" r:id="rId32"/>
    <p:sldLayoutId id="2147483652" r:id="rId33"/>
    <p:sldLayoutId id="2147483653" r:id="rId34"/>
    <p:sldLayoutId id="2147483690" r:id="rId35"/>
    <p:sldLayoutId id="2147483654" r:id="rId36"/>
    <p:sldLayoutId id="2147483655" r:id="rId37"/>
    <p:sldLayoutId id="2147483685" r:id="rId38"/>
    <p:sldLayoutId id="2147483686" r:id="rId39"/>
    <p:sldLayoutId id="2147483736" r:id="rId40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4F80689C-5B34-46A5-995C-982CC9EF6831}" type="datetime1">
              <a:rPr lang="fi-FI" noProof="0" smtClean="0"/>
              <a:t>14.4.2025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HUS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93" r:id="rId2"/>
    <p:sldLayoutId id="2147483733" r:id="rId3"/>
    <p:sldLayoutId id="2147483734" r:id="rId4"/>
    <p:sldLayoutId id="2147483735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936"/>
            <a:ext cx="9791700" cy="3023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9495" y="6381328"/>
            <a:ext cx="2160017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4F69872-4865-44FB-80F7-1C3CC4B2D08A}" type="datetime1">
              <a:rPr lang="fi-FI" smtClean="0"/>
              <a:t>14.4.2025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359346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ur03.safelinks.protection.outlook.com/?url=http%3A%2F%2Fwww.finas.fi%2F&amp;data=05%7C01%7Cnina.kuhmonen%40hus.fi%7C15c94e9d774b49c6043408db293b8416%7Ce307563d5fcd4e12a5549927f388b1cf%7C0%7C0%7C638149107816940960%7CUnknown%7CTWFpbGZsb3d8eyJWIjoiMC4wLjAwMDAiLCJQIjoiV2luMzIiLCJBTiI6Ik1haWwiLCJXVCI6Mn0%3D%7C3000%7C%7C%7C&amp;sdata=CxZ82arMsKYXuu4dvcrIBi5geoImtqxe06bk%2FekdF0I%3D&amp;reserved=0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vaate, henkilö, Lääketieteelliset välineet, sisä-&#10;&#10;Kuvaus luotu automaattisesti">
            <a:extLst>
              <a:ext uri="{FF2B5EF4-FFF2-40B4-BE49-F238E27FC236}">
                <a16:creationId xmlns:a16="http://schemas.microsoft.com/office/drawing/2014/main" id="{A228667E-A8B7-9DE2-A26D-0F714A9708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0" y="10"/>
            <a:ext cx="12191980" cy="6857990"/>
          </a:xfrm>
          <a:noFill/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36F0DC4F-90A9-D319-16D9-3F1DC471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D42A7D6-320E-9DC5-C980-63AB0BA2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1CBF875-8C67-486C-8D58-AC496D54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69" y="5876589"/>
            <a:ext cx="10008418" cy="648036"/>
          </a:xfrm>
        </p:spPr>
        <p:txBody>
          <a:bodyPr anchor="b"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High-quality and effective diagnostics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9C9FB41-AE62-4345-89E0-2EF44CFC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36" y="5157192"/>
            <a:ext cx="9791700" cy="1512167"/>
          </a:xfrm>
        </p:spPr>
        <p:txBody>
          <a:bodyPr anchor="t"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Diagnostic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äivämäärän paikkamerkki 2" hidden="1">
            <a:extLst>
              <a:ext uri="{FF2B5EF4-FFF2-40B4-BE49-F238E27FC236}">
                <a16:creationId xmlns:a16="http://schemas.microsoft.com/office/drawing/2014/main" id="{96AAB7F0-FB95-43EE-A411-609E914F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776855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14.4.2025</a:t>
            </a:fld>
            <a:endParaRPr lang="fi-FI" noProof="0"/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D5524B3A-3B09-41B2-8ED9-3087C21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776855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468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6D555-4531-401C-999F-053D92F6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92696"/>
            <a:ext cx="6336050" cy="935037"/>
          </a:xfrm>
        </p:spPr>
        <p:txBody>
          <a:bodyPr/>
          <a:lstStyle/>
          <a:p>
            <a:r>
              <a:rPr lang="en-GB" dirty="0"/>
              <a:t>High-quality work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72FCE4-AC3C-4670-B7A3-B24620C1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45" y="1353378"/>
            <a:ext cx="7413664" cy="45238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Our quality management system and management system meet certification standards.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We are customer-oriented and work systematically to improve our quality.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Continuous improvement is monitored annually.</a:t>
            </a:r>
            <a:endParaRPr lang="fi-FI" dirty="0">
              <a:latin typeface="+mn-lt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HUS 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Diagnostic Center is a testing laboratory accredited by FINAS Finnish Accreditation Service; accreditation requirements SFS-EN ISO 15189:2022; accreditation code T055. Information on the accredited scopes and the included fields and units is available at </a:t>
            </a:r>
            <a:r>
              <a:rPr lang="en-US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www.finas.fi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i-FI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Medical imaging has been granted the ISO 9001:2015 Quality Certificate in 2018.</a:t>
            </a:r>
            <a:endParaRPr lang="fi-FI" dirty="0">
              <a:effectLst/>
              <a:latin typeface="+mn-lt"/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E1CAF5-32BA-4CF9-8266-08C93BD4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28F964-690B-4D3A-9DCA-CB2310C4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10</a:t>
            </a:fld>
            <a:endParaRPr lang="fi-FI" noProof="0"/>
          </a:p>
        </p:txBody>
      </p:sp>
      <p:pic>
        <p:nvPicPr>
          <p:cNvPr id="8" name="Kuvan paikkamerkki 7" descr="Kuva, joka sisältää kohteen laite, auto, kuivain, pesukone&#10;&#10;Kuvaus luotu automaattisesti">
            <a:extLst>
              <a:ext uri="{FF2B5EF4-FFF2-40B4-BE49-F238E27FC236}">
                <a16:creationId xmlns:a16="http://schemas.microsoft.com/office/drawing/2014/main" id="{FE4F9844-3DAB-4E84-A3DD-28B6C8C4B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9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n paikkamerkki 16" descr="Kuva, joka sisältää kohteen Lääketieteelliset välineet, seinä, sisä-, terveydenhuolto&#10;&#10;Kuvaus luotu automaattisesti">
            <a:extLst>
              <a:ext uri="{FF2B5EF4-FFF2-40B4-BE49-F238E27FC236}">
                <a16:creationId xmlns:a16="http://schemas.microsoft.com/office/drawing/2014/main" id="{65896D31-A63C-677A-90FB-24F9B8EA04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4F4B2DF-1EB8-4B45-85C2-0D2AB3E6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527672"/>
            <a:ext cx="8928992" cy="2520280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treatment pathways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765654-255A-4D17-80C9-71CEBACA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39F8-C080-41E1-8370-2DB28FA3551B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4F41C6-330B-4FC9-8D61-2F637E69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058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979B5-B5AC-41FB-AA16-FC7065E1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477466"/>
            <a:ext cx="6336050" cy="1007318"/>
          </a:xfrm>
        </p:spPr>
        <p:txBody>
          <a:bodyPr/>
          <a:lstStyle/>
          <a:p>
            <a:r>
              <a:rPr lang="en-GB" sz="3200" dirty="0"/>
              <a:t>Services production (2024)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984E3-B815-4D33-ADEE-67C98747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E57F36-2F35-4313-AB3D-15E38F62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F6BA332C-74D2-4CFF-9480-A6ECAAB020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02F8BE5-1052-481D-8B77-A770D3D2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52" y="1268760"/>
            <a:ext cx="6336050" cy="4104456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Chemistry: 18 886 000</a:t>
            </a:r>
          </a:p>
          <a:p>
            <a:r>
              <a:rPr lang="en-GB" sz="2400" dirty="0">
                <a:latin typeface="+mn-lt"/>
              </a:rPr>
              <a:t>Sample collection: 3 481 000</a:t>
            </a:r>
          </a:p>
          <a:p>
            <a:r>
              <a:rPr lang="en-GB" sz="2400" dirty="0">
                <a:latin typeface="+mn-lt"/>
              </a:rPr>
              <a:t>Microbiology: 1 686 000</a:t>
            </a:r>
          </a:p>
          <a:p>
            <a:r>
              <a:rPr lang="en-GB" sz="2400" dirty="0">
                <a:latin typeface="+mn-lt"/>
              </a:rPr>
              <a:t>Radiology: 1 178 000</a:t>
            </a:r>
          </a:p>
          <a:p>
            <a:r>
              <a:rPr lang="en-GB" sz="2400" dirty="0">
                <a:latin typeface="+mn-lt"/>
              </a:rPr>
              <a:t>Clinical Physiology and Nuclear Medicine: </a:t>
            </a:r>
            <a:r>
              <a:rPr lang="fi-FI" sz="2400" dirty="0">
                <a:latin typeface="+mn-lt"/>
              </a:rPr>
              <a:t>797 000</a:t>
            </a:r>
          </a:p>
          <a:p>
            <a:r>
              <a:rPr lang="en-GB" sz="2400" dirty="0">
                <a:latin typeface="+mn-lt"/>
              </a:rPr>
              <a:t>Pathology: 530 000</a:t>
            </a:r>
          </a:p>
          <a:p>
            <a:r>
              <a:rPr lang="en-GB" sz="2400" dirty="0">
                <a:latin typeface="+mn-lt"/>
              </a:rPr>
              <a:t>Blood products: 79 000</a:t>
            </a:r>
          </a:p>
          <a:p>
            <a:r>
              <a:rPr lang="en-GB" sz="2400" dirty="0">
                <a:latin typeface="+mn-lt"/>
              </a:rPr>
              <a:t>Genetics: 57 000</a:t>
            </a:r>
          </a:p>
          <a:p>
            <a:r>
              <a:rPr lang="en-GB" sz="2400" dirty="0">
                <a:latin typeface="+mn-lt"/>
              </a:rPr>
              <a:t>Clinical Neurophysiology: 29 000</a:t>
            </a:r>
          </a:p>
          <a:p>
            <a:r>
              <a:rPr lang="en-GB" sz="2400" dirty="0">
                <a:latin typeface="+mn-lt"/>
              </a:rPr>
              <a:t>Clinical Genetics, appointments: 8 100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1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A13F6-2EC1-4B1B-ACAE-83C7DEA5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872" y="1016335"/>
            <a:ext cx="5831954" cy="1511374"/>
          </a:xfrm>
        </p:spPr>
        <p:txBody>
          <a:bodyPr/>
          <a:lstStyle/>
          <a:p>
            <a:r>
              <a:rPr lang="en-GB" sz="3200" dirty="0"/>
              <a:t>Part of the treatment chain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B62D45-603C-4F9B-BFAF-61EED8F7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72" y="1881225"/>
            <a:ext cx="6336010" cy="3960440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    Our customers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Patients and their attending physicians in HUS’s specialised healthcare and in primary healthcare in the HUS region’s wellbeing services counties.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 also provide laboratory and imaging services in the wellbeing services counties of </a:t>
            </a:r>
            <a:r>
              <a:rPr lang="en-GB" sz="2400" dirty="0" err="1">
                <a:latin typeface="+mn-lt"/>
              </a:rPr>
              <a:t>Kymenlaakso</a:t>
            </a:r>
            <a:r>
              <a:rPr lang="en-GB" sz="2400" dirty="0">
                <a:latin typeface="+mn-lt"/>
              </a:rPr>
              <a:t> and South Karelia.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F92847-9600-4DA7-8ECA-E86E3B42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CE37AE-F0FE-46B9-AA00-AEA376A8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270D318B-FC22-8163-4718-D8E13B18AA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7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57229E-4CC4-D51D-5C9A-13C49FA9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20"/>
            <a:ext cx="10297144" cy="936104"/>
          </a:xfrm>
        </p:spPr>
        <p:txBody>
          <a:bodyPr/>
          <a:lstStyle/>
          <a:p>
            <a:r>
              <a:rPr lang="en-GB"/>
              <a:t>Our clients recommend our services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985EB6F-F0CB-0DE2-A2FC-B7498576CFA5}"/>
              </a:ext>
            </a:extLst>
          </p:cNvPr>
          <p:cNvSpPr txBox="1"/>
          <p:nvPr/>
        </p:nvSpPr>
        <p:spPr>
          <a:xfrm>
            <a:off x="1142902" y="1376772"/>
            <a:ext cx="1029714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i="1">
                <a:solidFill>
                  <a:srgbClr val="004B87"/>
                </a:solidFill>
              </a:rPr>
              <a:t>NPS interpretation guide: 40+ is excellent, 20-39 good, 0-19 fair, below 0 is a poor result.</a:t>
            </a:r>
          </a:p>
        </p:txBody>
      </p:sp>
      <p:graphicFrame>
        <p:nvGraphicFramePr>
          <p:cNvPr id="6" name="Sisällön paikkamerkki 15">
            <a:extLst>
              <a:ext uri="{FF2B5EF4-FFF2-40B4-BE49-F238E27FC236}">
                <a16:creationId xmlns:a16="http://schemas.microsoft.com/office/drawing/2014/main" id="{A6862400-B5F4-A818-12F1-C75B697EB12F}"/>
              </a:ext>
            </a:extLst>
          </p:cNvPr>
          <p:cNvGraphicFramePr>
            <a:graphicFrameLocks/>
          </p:cNvGraphicFramePr>
          <p:nvPr/>
        </p:nvGraphicFramePr>
        <p:xfrm>
          <a:off x="191075" y="2099651"/>
          <a:ext cx="3832471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69E4D68A-A1FA-0A01-0067-72D2D62AF817}"/>
              </a:ext>
            </a:extLst>
          </p:cNvPr>
          <p:cNvSpPr txBox="1"/>
          <p:nvPr/>
        </p:nvSpPr>
        <p:spPr>
          <a:xfrm>
            <a:off x="301210" y="5008845"/>
            <a:ext cx="376279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4B87"/>
                </a:solidFill>
              </a:rPr>
              <a:t>Positive feedback emphasized caring interaction, pleasant and professional staff, and the smooth service.</a:t>
            </a:r>
          </a:p>
          <a:p>
            <a:endParaRPr lang="fi-FI" sz="1000" i="1" dirty="0">
              <a:solidFill>
                <a:srgbClr val="004B87"/>
              </a:solidFill>
            </a:endParaRPr>
          </a:p>
          <a:p>
            <a:r>
              <a:rPr lang="en-GB" sz="1000" i="1" dirty="0">
                <a:solidFill>
                  <a:srgbClr val="004B87"/>
                </a:solidFill>
              </a:rPr>
              <a:t>How likely are you to recommend the service you received to your friends or family if they were in a similar situation?  </a:t>
            </a:r>
          </a:p>
          <a:p>
            <a:r>
              <a:rPr lang="en-GB" sz="1000" i="1" dirty="0">
                <a:solidFill>
                  <a:srgbClr val="004B87"/>
                </a:solidFill>
              </a:rPr>
              <a:t>(Survey for patients, on a scale of 0–10)</a:t>
            </a:r>
          </a:p>
          <a:p>
            <a:endParaRPr lang="fi-FI" sz="1000" dirty="0"/>
          </a:p>
        </p:txBody>
      </p:sp>
      <p:graphicFrame>
        <p:nvGraphicFramePr>
          <p:cNvPr id="8" name="Sisällön paikkamerkki 15">
            <a:extLst>
              <a:ext uri="{FF2B5EF4-FFF2-40B4-BE49-F238E27FC236}">
                <a16:creationId xmlns:a16="http://schemas.microsoft.com/office/drawing/2014/main" id="{EC2A226C-8EC8-31A3-2E3F-CC8BA197EDB0}"/>
              </a:ext>
            </a:extLst>
          </p:cNvPr>
          <p:cNvGraphicFramePr>
            <a:graphicFrameLocks/>
          </p:cNvGraphicFramePr>
          <p:nvPr/>
        </p:nvGraphicFramePr>
        <p:xfrm>
          <a:off x="3983090" y="3271104"/>
          <a:ext cx="4104455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E3C5D439-93D6-3270-AEC9-35D04E39EF46}"/>
              </a:ext>
            </a:extLst>
          </p:cNvPr>
          <p:cNvCxnSpPr>
            <a:cxnSpLocks/>
          </p:cNvCxnSpPr>
          <p:nvPr/>
        </p:nvCxnSpPr>
        <p:spPr>
          <a:xfrm>
            <a:off x="4064000" y="2868616"/>
            <a:ext cx="0" cy="3224680"/>
          </a:xfrm>
          <a:prstGeom prst="line">
            <a:avLst/>
          </a:prstGeom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1">
            <a:extLst>
              <a:ext uri="{FF2B5EF4-FFF2-40B4-BE49-F238E27FC236}">
                <a16:creationId xmlns:a16="http://schemas.microsoft.com/office/drawing/2014/main" id="{C0192E05-2F1A-69B8-03CE-1A4794ECDF1B}"/>
              </a:ext>
            </a:extLst>
          </p:cNvPr>
          <p:cNvSpPr txBox="1"/>
          <p:nvPr/>
        </p:nvSpPr>
        <p:spPr>
          <a:xfrm>
            <a:off x="1541967" y="3611819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rgbClr val="004B87"/>
                </a:solidFill>
              </a:rPr>
              <a:t>NPS +87</a:t>
            </a:r>
          </a:p>
        </p:txBody>
      </p:sp>
      <p:graphicFrame>
        <p:nvGraphicFramePr>
          <p:cNvPr id="24" name="Sisällön paikkamerkki 15">
            <a:extLst>
              <a:ext uri="{FF2B5EF4-FFF2-40B4-BE49-F238E27FC236}">
                <a16:creationId xmlns:a16="http://schemas.microsoft.com/office/drawing/2014/main" id="{D66C970D-C903-2F23-8D76-0E0A1DE7CCD6}"/>
              </a:ext>
            </a:extLst>
          </p:cNvPr>
          <p:cNvGraphicFramePr>
            <a:graphicFrameLocks/>
          </p:cNvGraphicFramePr>
          <p:nvPr/>
        </p:nvGraphicFramePr>
        <p:xfrm>
          <a:off x="8303656" y="2136780"/>
          <a:ext cx="4007778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kstiruutu 24">
            <a:extLst>
              <a:ext uri="{FF2B5EF4-FFF2-40B4-BE49-F238E27FC236}">
                <a16:creationId xmlns:a16="http://schemas.microsoft.com/office/drawing/2014/main" id="{DA4AF331-B722-5144-89F3-2BA86334976C}"/>
              </a:ext>
            </a:extLst>
          </p:cNvPr>
          <p:cNvSpPr txBox="1"/>
          <p:nvPr/>
        </p:nvSpPr>
        <p:spPr>
          <a:xfrm>
            <a:off x="8439424" y="4997472"/>
            <a:ext cx="3602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4B87"/>
                </a:solidFill>
                <a:effectLst/>
              </a:rPr>
              <a:t>Promoters appreciate the high quality and trustworthiness of the services, co-operation, and dialogue with HUS Diagnostic Center.</a:t>
            </a:r>
          </a:p>
          <a:p>
            <a:r>
              <a:rPr lang="en-GB" sz="1100" b="1" dirty="0">
                <a:solidFill>
                  <a:srgbClr val="004B87"/>
                </a:solidFill>
                <a:effectLst/>
              </a:rPr>
              <a:t> </a:t>
            </a:r>
          </a:p>
          <a:p>
            <a:r>
              <a:rPr lang="en-GB" sz="1000" i="1" dirty="0">
                <a:solidFill>
                  <a:srgbClr val="004B87"/>
                </a:solidFill>
              </a:rPr>
              <a:t>How likely are you to recommend HUS Diagnostic </a:t>
            </a:r>
            <a:r>
              <a:rPr lang="en-GB" sz="1000" i="1" dirty="0" err="1">
                <a:solidFill>
                  <a:srgbClr val="004B87"/>
                </a:solidFill>
              </a:rPr>
              <a:t>Center’s</a:t>
            </a:r>
            <a:r>
              <a:rPr lang="en-GB" sz="1000" i="1" dirty="0">
                <a:solidFill>
                  <a:srgbClr val="004B87"/>
                </a:solidFill>
              </a:rPr>
              <a:t> services to your colleagues? </a:t>
            </a:r>
          </a:p>
          <a:p>
            <a:r>
              <a:rPr lang="en-GB" sz="1000" i="1" dirty="0">
                <a:solidFill>
                  <a:srgbClr val="004B87"/>
                </a:solidFill>
              </a:rPr>
              <a:t>(Survey for organizational clients on a scale of 0–10)</a:t>
            </a:r>
          </a:p>
          <a:p>
            <a:endParaRPr lang="fi-FI" sz="1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3DEE22E-6E35-9A42-40AA-2CF36E9585D6}"/>
              </a:ext>
            </a:extLst>
          </p:cNvPr>
          <p:cNvSpPr txBox="1"/>
          <p:nvPr/>
        </p:nvSpPr>
        <p:spPr>
          <a:xfrm>
            <a:off x="5537964" y="1919120"/>
            <a:ext cx="1340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Clinicians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1062E32-C962-6C82-43C0-D415561312DA}"/>
              </a:ext>
            </a:extLst>
          </p:cNvPr>
          <p:cNvSpPr txBox="1"/>
          <p:nvPr/>
        </p:nvSpPr>
        <p:spPr>
          <a:xfrm>
            <a:off x="4828731" y="2622395"/>
            <a:ext cx="3763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000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34405A6-53E8-A1AA-8125-DC05B0DB1C69}"/>
              </a:ext>
            </a:extLst>
          </p:cNvPr>
          <p:cNvSpPr txBox="1"/>
          <p:nvPr/>
        </p:nvSpPr>
        <p:spPr>
          <a:xfrm>
            <a:off x="4273289" y="2534673"/>
            <a:ext cx="388351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004B87"/>
                </a:solidFill>
              </a:rPr>
              <a:t>Promoters emphasised the expertise of the Diagnostic Center, the quality of the examinations and reports, and the smoothness of cooperation.</a:t>
            </a:r>
          </a:p>
          <a:p>
            <a:endParaRPr lang="fi-FI" sz="1000" b="1" dirty="0">
              <a:solidFill>
                <a:srgbClr val="004B87"/>
              </a:solidFill>
            </a:endParaRPr>
          </a:p>
          <a:p>
            <a:r>
              <a:rPr lang="en-GB" sz="1000" i="1">
                <a:solidFill>
                  <a:srgbClr val="004B87"/>
                </a:solidFill>
              </a:rPr>
              <a:t>How likely are you to recommend HUS Diagnostic Center’s services to your colleagues? </a:t>
            </a:r>
          </a:p>
          <a:p>
            <a:r>
              <a:rPr lang="en-GB" sz="1000" i="1">
                <a:solidFill>
                  <a:srgbClr val="004B87"/>
                </a:solidFill>
              </a:rPr>
              <a:t>(Survey for clinician clients, on a scale of 0–10)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B233E898-4139-AF85-6881-AAA82309348F}"/>
              </a:ext>
            </a:extLst>
          </p:cNvPr>
          <p:cNvSpPr txBox="1"/>
          <p:nvPr/>
        </p:nvSpPr>
        <p:spPr>
          <a:xfrm>
            <a:off x="1584312" y="1916832"/>
            <a:ext cx="1116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Patients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BCFE6BA6-7B61-B849-BCA9-DC2230966B7E}"/>
              </a:ext>
            </a:extLst>
          </p:cNvPr>
          <p:cNvSpPr txBox="1"/>
          <p:nvPr/>
        </p:nvSpPr>
        <p:spPr>
          <a:xfrm>
            <a:off x="9574184" y="1916832"/>
            <a:ext cx="1340246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accent2"/>
                </a:solidFill>
                <a:latin typeface="+mj-lt"/>
              </a:rPr>
              <a:t>Decision-makers</a:t>
            </a: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6491455-D057-80FB-3002-F77A6F10E8DD}"/>
              </a:ext>
            </a:extLst>
          </p:cNvPr>
          <p:cNvCxnSpPr>
            <a:cxnSpLocks/>
          </p:cNvCxnSpPr>
          <p:nvPr/>
        </p:nvCxnSpPr>
        <p:spPr>
          <a:xfrm>
            <a:off x="8128000" y="2868616"/>
            <a:ext cx="0" cy="3224680"/>
          </a:xfrm>
          <a:prstGeom prst="line">
            <a:avLst/>
          </a:prstGeom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474799-541D-C074-1AEE-70422A81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2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007104-BDA9-4EA2-99B2-C811B04F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DC8-A5AD-43B4-A52F-5ADBFDF6CCC2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2273A9-AEAA-44AC-8993-C451F675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15</a:t>
            </a:fld>
            <a:endParaRPr lang="fi-FI" noProof="0"/>
          </a:p>
        </p:txBody>
      </p:sp>
      <p:pic>
        <p:nvPicPr>
          <p:cNvPr id="6" name="Kuva 5" descr="Kuva, joka sisältää kohteen Grafiikka, Värikkyys, Sähkönsininen, aqua&#10;&#10;Kuvaus luotu automaattisesti">
            <a:extLst>
              <a:ext uri="{FF2B5EF4-FFF2-40B4-BE49-F238E27FC236}">
                <a16:creationId xmlns:a16="http://schemas.microsoft.com/office/drawing/2014/main" id="{A9A905A4-3B94-0613-37A7-ACF5CE4D4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5017D7C8-012B-4DEA-BB51-269FF5BA8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924969"/>
            <a:ext cx="4967858" cy="1008062"/>
          </a:xfrm>
        </p:spPr>
        <p:txBody>
          <a:bodyPr/>
          <a:lstStyle/>
          <a:p>
            <a:r>
              <a:rPr lang="en-GB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260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5DCC4F-57D4-A446-B69E-19BF57D81A69}"/>
              </a:ext>
            </a:extLst>
          </p:cNvPr>
          <p:cNvSpPr txBox="1">
            <a:spLocks/>
          </p:cNvSpPr>
          <p:nvPr/>
        </p:nvSpPr>
        <p:spPr>
          <a:xfrm>
            <a:off x="6750750" y="2000442"/>
            <a:ext cx="4395798" cy="11775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OPERATING REVENUE</a:t>
            </a:r>
            <a:r>
              <a:rPr kumimoji="0" lang="en-GB" sz="3600" b="1" i="0" u="none" strike="noStrike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cap="none" dirty="0">
                <a:solidFill>
                  <a:schemeClr val="bg1"/>
                </a:solidFill>
                <a:latin typeface="Century Gothic"/>
              </a:rPr>
              <a:t>EUR 462 MILL.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7D494A-F2F1-BB4D-954F-E7B4436D0D56}"/>
              </a:ext>
            </a:extLst>
          </p:cNvPr>
          <p:cNvSpPr txBox="1">
            <a:spLocks/>
          </p:cNvSpPr>
          <p:nvPr/>
        </p:nvSpPr>
        <p:spPr>
          <a:xfrm>
            <a:off x="335360" y="293302"/>
            <a:ext cx="4636565" cy="1384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HUS Diagnostic Center in numbers (2024)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A3A5834-84F1-2542-B218-C45D17721665}"/>
              </a:ext>
            </a:extLst>
          </p:cNvPr>
          <p:cNvSpPr txBox="1">
            <a:spLocks/>
          </p:cNvSpPr>
          <p:nvPr/>
        </p:nvSpPr>
        <p:spPr>
          <a:xfrm>
            <a:off x="3287688" y="3068960"/>
            <a:ext cx="5616624" cy="935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cap="all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76B8D35-29A8-354F-814A-9EBEB2FEDD54}"/>
              </a:ext>
            </a:extLst>
          </p:cNvPr>
          <p:cNvSpPr txBox="1">
            <a:spLocks/>
          </p:cNvSpPr>
          <p:nvPr/>
        </p:nvSpPr>
        <p:spPr>
          <a:xfrm>
            <a:off x="2388958" y="5214415"/>
            <a:ext cx="1941471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1.2 MILL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Medical imaging examinations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D3C4A2A-4FB0-7F4F-A04E-A9CCB43DC03E}"/>
              </a:ext>
            </a:extLst>
          </p:cNvPr>
          <p:cNvSpPr txBox="1">
            <a:spLocks/>
          </p:cNvSpPr>
          <p:nvPr/>
        </p:nvSpPr>
        <p:spPr>
          <a:xfrm>
            <a:off x="7032104" y="584690"/>
            <a:ext cx="3744416" cy="24842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i-FI" sz="1000" b="1" cap="none" spc="0" dirty="0">
              <a:solidFill>
                <a:schemeClr val="bg1"/>
              </a:solidFill>
              <a:latin typeface="Century Gothic"/>
            </a:endParaRPr>
          </a:p>
          <a:p>
            <a:pPr algn="ctr">
              <a:defRPr/>
            </a:pPr>
            <a:r>
              <a:rPr kumimoji="0" lang="en-GB" sz="36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3,3</a:t>
            </a:r>
            <a:r>
              <a:rPr lang="en-GB" b="1" cap="none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00 EMPLOYEES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all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F7E22FA-B010-7E4C-8CC9-A3CC1CAEB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02" y="3414445"/>
            <a:ext cx="1287784" cy="1287784"/>
          </a:xfrm>
          <a:prstGeom prst="rect">
            <a:avLst/>
          </a:prstGeom>
        </p:spPr>
      </p:pic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66148086-5D74-0045-ACD7-469F459E6711}"/>
              </a:ext>
            </a:extLst>
          </p:cNvPr>
          <p:cNvSpPr txBox="1">
            <a:spLocks/>
          </p:cNvSpPr>
          <p:nvPr/>
        </p:nvSpPr>
        <p:spPr>
          <a:xfrm>
            <a:off x="2358187" y="3639162"/>
            <a:ext cx="2148966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25.1 MILL.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laboratory tests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DAB9010-B6CA-4D7E-9640-B39CAC72D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" y="3329947"/>
            <a:ext cx="1675578" cy="167557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73EDA4C-3587-4190-A105-074080B74B3E}"/>
              </a:ext>
            </a:extLst>
          </p:cNvPr>
          <p:cNvSpPr txBox="1"/>
          <p:nvPr/>
        </p:nvSpPr>
        <p:spPr>
          <a:xfrm>
            <a:off x="7149894" y="3827238"/>
            <a:ext cx="240249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>
                <a:solidFill>
                  <a:schemeClr val="bg1"/>
                </a:solidFill>
                <a:latin typeface="Century Gothic"/>
                <a:ea typeface="+mn-ea"/>
                <a:cs typeface="+mn-cs"/>
              </a:rPr>
              <a:t>150</a:t>
            </a:r>
            <a:br>
              <a:rPr lang="en-GB" sz="36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Units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F8725ED-3261-43B9-8896-F24053948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894" y="4938645"/>
            <a:ext cx="1674000" cy="1674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7D1FAF8-160B-4B9A-80A0-3BA431F19B63}"/>
              </a:ext>
            </a:extLst>
          </p:cNvPr>
          <p:cNvSpPr txBox="1"/>
          <p:nvPr/>
        </p:nvSpPr>
        <p:spPr>
          <a:xfrm>
            <a:off x="7223030" y="5214415"/>
            <a:ext cx="194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</a:t>
            </a:r>
            <a:br>
              <a:rPr kumimoji="0" lang="en-GB" sz="36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lang="en-GB" b="1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24/7 hospital laboratories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" y="4974744"/>
            <a:ext cx="1440000" cy="1440000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EEA44A14-61DF-47D6-A43C-E9D61C577523}"/>
              </a:ext>
            </a:extLst>
          </p:cNvPr>
          <p:cNvCxnSpPr/>
          <p:nvPr/>
        </p:nvCxnSpPr>
        <p:spPr>
          <a:xfrm>
            <a:off x="7149894" y="1844824"/>
            <a:ext cx="35975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1">
            <a:extLst>
              <a:ext uri="{FF2B5EF4-FFF2-40B4-BE49-F238E27FC236}">
                <a16:creationId xmlns:a16="http://schemas.microsoft.com/office/drawing/2014/main" id="{6BAF1FA8-B28B-449A-9669-8D85CF3AB1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" y="1334309"/>
            <a:ext cx="5950009" cy="16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3F53A-6492-4225-AA21-C0A25A48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798613"/>
            <a:ext cx="7056090" cy="935037"/>
          </a:xfrm>
        </p:spPr>
        <p:txBody>
          <a:bodyPr/>
          <a:lstStyle/>
          <a:p>
            <a:r>
              <a:rPr lang="en-GB" sz="3200" dirty="0"/>
              <a:t>DIAGNOSTIC CENTER IS ONE OF THE SIX PROFIT AREAS IN HUS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004C2-E503-43EF-B18A-E691C6EC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253225"/>
            <a:ext cx="6336050" cy="3671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HUS Diagnostic </a:t>
            </a:r>
            <a:r>
              <a:rPr lang="en-GB" sz="2400" dirty="0" err="1">
                <a:latin typeface="+mn-lt"/>
              </a:rPr>
              <a:t>Center</a:t>
            </a:r>
            <a:r>
              <a:rPr lang="en-GB" sz="2400" dirty="0">
                <a:latin typeface="+mn-lt"/>
              </a:rPr>
              <a:t> provides medical imaging and laboratory services.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 aim to increase synergy between diagnostic specialties.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Forming cooperation networks nationally and within the specific catchment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Diagnostics as the basis of treatment paths.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7CF0DA-9939-4E68-A0C5-94FD81B7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17A9AB-9CB0-45B0-B8C3-4B72147D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B8C72DD-67FF-463D-BA99-A7A45E2331B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pic>
        <p:nvPicPr>
          <p:cNvPr id="10" name="Kuvan paikkamerkki 9" descr="Kuva, joka sisältää kohteen henkilö, Ihmisen kasvot, vaate, sisä-&#10;&#10;Kuvaus luotu automaattisesti">
            <a:extLst>
              <a:ext uri="{FF2B5EF4-FFF2-40B4-BE49-F238E27FC236}">
                <a16:creationId xmlns:a16="http://schemas.microsoft.com/office/drawing/2014/main" id="{A13723BD-2F63-8D6F-37BC-C6695B1D9B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5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7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Lääketieteelliset välineet, henkilö, terveydenhuolto, lääketieteellinen&#10;&#10;Kuvaus luotu automaattisesti">
            <a:extLst>
              <a:ext uri="{FF2B5EF4-FFF2-40B4-BE49-F238E27FC236}">
                <a16:creationId xmlns:a16="http://schemas.microsoft.com/office/drawing/2014/main" id="{157FBB83-20A2-1C73-AB70-D3A57AE643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ECAC5D-9AA0-49F1-9EC4-CFB86CE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4221088"/>
            <a:ext cx="10225336" cy="2447553"/>
          </a:xfrm>
          <a:effectLst/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Diagnostic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produces health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D54C3-755F-4E7F-9111-3C1AAA49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E39F8-C080-41E1-8370-2DB28FA3551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65BEF-4D84-4BB8-8EC8-077E2E75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7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DDC3EA-6AEE-407C-8A06-3433F09C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44D1D-664C-4A5E-BEC3-536E19550B90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55036C-45D0-4260-A54F-3C64DDA3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9A478B1-0A9C-4ADA-8480-D3BB204B5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256" y="1412776"/>
            <a:ext cx="2952255" cy="5544269"/>
          </a:xfrm>
        </p:spPr>
        <p:txBody>
          <a:bodyPr/>
          <a:lstStyle/>
          <a:p>
            <a:r>
              <a:rPr lang="en-GB" sz="1600" dirty="0"/>
              <a:t>Around 150 locations. We mainly operate in HUS’s specialized healthcare and in primary healthcare in the wellbeing services counties in the HUS region.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/>
              <a:t>We also provide laboratory and imaging services in the wellbeing service counties of </a:t>
            </a:r>
            <a:r>
              <a:rPr lang="en-GB" sz="1600" dirty="0" err="1"/>
              <a:t>Kymenlaakso</a:t>
            </a:r>
            <a:r>
              <a:rPr lang="en-GB" sz="1600" dirty="0"/>
              <a:t> and South Karelia. </a:t>
            </a:r>
          </a:p>
          <a:p>
            <a:endParaRPr lang="fi-FI" sz="1600" dirty="0"/>
          </a:p>
          <a:p>
            <a:r>
              <a:rPr lang="en-GB" sz="1600" dirty="0"/>
              <a:t>Medical imaging services for Päijät-Häme Joint Authority for Social and Health Care (PHHKY) (Helsinki University Hospital's specific catchment area).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8B00FB9-224E-477D-B003-AF19D13B8BDF}"/>
              </a:ext>
            </a:extLst>
          </p:cNvPr>
          <p:cNvSpPr txBox="1"/>
          <p:nvPr/>
        </p:nvSpPr>
        <p:spPr>
          <a:xfrm>
            <a:off x="551385" y="620688"/>
            <a:ext cx="712879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4B87"/>
                </a:solidFill>
                <a:latin typeface="Century Gothic"/>
                <a:ea typeface="+mn-ea"/>
                <a:cs typeface="+mn-cs"/>
              </a:rPr>
              <a:t>OPERATING AREA SPANS FROM HANKO TO PARIKKALA</a:t>
            </a:r>
          </a:p>
        </p:txBody>
      </p:sp>
      <p:pic>
        <p:nvPicPr>
          <p:cNvPr id="2" name="Kuva 1" descr="Kuva, joka sisältää kohteen kartta, atlas, teksti&#10;&#10;Kuvaus luotu automaattisesti">
            <a:extLst>
              <a:ext uri="{FF2B5EF4-FFF2-40B4-BE49-F238E27FC236}">
                <a16:creationId xmlns:a16="http://schemas.microsoft.com/office/drawing/2014/main" id="{956CA4BE-B8FD-81DF-A548-FDF3AD85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19" y="1823857"/>
            <a:ext cx="6714047" cy="4561757"/>
          </a:xfrm>
          <a:prstGeom prst="rect">
            <a:avLst/>
          </a:prstGeom>
          <a:ln>
            <a:noFill/>
          </a:ln>
        </p:spPr>
      </p:pic>
      <p:pic>
        <p:nvPicPr>
          <p:cNvPr id="12" name="Kuva 11" descr="Kuva, joka sisältää kohteen ketju, matkapuhelin, puhelin, musta&#10;&#10;Kuvaus luotu automaattisesti">
            <a:extLst>
              <a:ext uri="{FF2B5EF4-FFF2-40B4-BE49-F238E27FC236}">
                <a16:creationId xmlns:a16="http://schemas.microsoft.com/office/drawing/2014/main" id="{88C9C6ED-6D4C-41BD-9B33-9382D2526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9" y="2713722"/>
            <a:ext cx="1951510" cy="36676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5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9DED-C739-4BAC-B031-44C733BE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783170"/>
            <a:ext cx="6336050" cy="935037"/>
          </a:xfrm>
        </p:spPr>
        <p:txBody>
          <a:bodyPr/>
          <a:lstStyle/>
          <a:p>
            <a:r>
              <a:rPr lang="en-GB" sz="3200" dirty="0"/>
              <a:t>Our operations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A41D-F9F4-4773-94B6-7FA166A7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412863"/>
            <a:ext cx="6336050" cy="40322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Radiology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Pathology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n-lt"/>
              </a:rPr>
              <a:t>Preanalytics</a:t>
            </a:r>
            <a:r>
              <a:rPr lang="en-GB" sz="2400" dirty="0">
                <a:latin typeface="+mn-lt"/>
              </a:rPr>
              <a:t> (sample collection)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Genetics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Clinical Pharmacology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Clinical Physiology and Nuclear Medicine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Clinical Neurophysiology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Clinical Chemistry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Clinical Microbiology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DF552-87AF-40F3-9790-AD68373F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F756F-5A29-456E-8731-4CF45A4F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 descr="Kuva, joka sisältää kohteen Lääketieteelliset välineet, Kertakäyttökäsine, henkilö, muovi&#10;&#10;Kuvaus luotu automaattisesti">
            <a:extLst>
              <a:ext uri="{FF2B5EF4-FFF2-40B4-BE49-F238E27FC236}">
                <a16:creationId xmlns:a16="http://schemas.microsoft.com/office/drawing/2014/main" id="{7EAF2F26-E9DF-BAF8-8DC3-7786E5A26D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1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C36278-D7ED-E841-B3B4-8D5143C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58" y="970790"/>
            <a:ext cx="6336050" cy="935037"/>
          </a:xfrm>
        </p:spPr>
        <p:txBody>
          <a:bodyPr/>
          <a:lstStyle/>
          <a:p>
            <a:r>
              <a:rPr lang="en-GB" sz="3200" dirty="0"/>
              <a:t>We research and educate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CDB500-3B90-664F-B6E2-1092B0BF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58" y="1574837"/>
            <a:ext cx="6840800" cy="3708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 work in eight specialties of laboratory medicine and imaging.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 have nationwide responsibility for examinations that require special expertise. We provide research and education required from a university hospital.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 engage in innovative research and product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Diagnostic examinations play a key role in the confirmation and exclusion of illnesses, as part of treatment and treatment monitoring, and screening.</a:t>
            </a:r>
          </a:p>
          <a:p>
            <a:pPr>
              <a:defRPr/>
            </a:pPr>
            <a:endParaRPr lang="fi-FI" sz="2800" dirty="0"/>
          </a:p>
          <a:p>
            <a:endParaRPr lang="fi-FI" sz="2800" dirty="0"/>
          </a:p>
        </p:txBody>
      </p:sp>
      <p:pic>
        <p:nvPicPr>
          <p:cNvPr id="7" name="Kuvan paikkamerkki 6" descr="Kuva, joka sisältää kohteen henkilö, sisä-, Tiedeinstrumentti, Teknikko&#10;&#10;Kuvaus luotu automaattisesti">
            <a:extLst>
              <a:ext uri="{FF2B5EF4-FFF2-40B4-BE49-F238E27FC236}">
                <a16:creationId xmlns:a16="http://schemas.microsoft.com/office/drawing/2014/main" id="{0F713674-357D-4EB7-F3EF-8457DF153D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r="29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lattia, henkilö">
            <a:extLst>
              <a:ext uri="{FF2B5EF4-FFF2-40B4-BE49-F238E27FC236}">
                <a16:creationId xmlns:a16="http://schemas.microsoft.com/office/drawing/2014/main" id="{BC5437B1-DF7D-E254-1E6E-2A2E7DAEFA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BA63C6-0A3F-839E-E219-A26A3DFE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227C-2AD2-439E-BA27-AD4107EC8D47}" type="datetime1">
              <a:rPr lang="fi-FI" noProof="0" smtClean="0"/>
              <a:t>14.4.2025</a:t>
            </a:fld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C241F1-F22E-5482-03A1-86C8EAC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8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ACC751B-1D35-7487-85C7-BF71456A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3624061"/>
            <a:ext cx="8784976" cy="2457446"/>
          </a:xfrm>
        </p:spPr>
        <p:txBody>
          <a:bodyPr/>
          <a:lstStyle/>
          <a:p>
            <a:r>
              <a:rPr lang="en-GB" dirty="0"/>
              <a:t>LEADING EXPERTS</a:t>
            </a:r>
            <a:br>
              <a:rPr lang="en-GB" dirty="0"/>
            </a:br>
            <a:r>
              <a:rPr lang="en-GB" dirty="0"/>
              <a:t>- AN EXCELLENT WORKPLACE</a:t>
            </a:r>
          </a:p>
        </p:txBody>
      </p:sp>
    </p:spTree>
    <p:extLst>
      <p:ext uri="{BB962C8B-B14F-4D97-AF65-F5344CB8AC3E}">
        <p14:creationId xmlns:p14="http://schemas.microsoft.com/office/powerpoint/2010/main" val="32398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3D8A2-1115-4455-AC4D-14E06164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12" y="1125537"/>
            <a:ext cx="6336050" cy="935037"/>
          </a:xfrm>
        </p:spPr>
        <p:txBody>
          <a:bodyPr/>
          <a:lstStyle/>
          <a:p>
            <a:r>
              <a:rPr lang="en-GB" sz="3200" dirty="0"/>
              <a:t>Over 3,400 employees (2024)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0673B-1F9B-469E-8332-877AE802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13" y="2060574"/>
            <a:ext cx="6336050" cy="3671887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2,349 nursing staff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455 doctors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245 other staff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255 specialists</a:t>
            </a:r>
            <a:endParaRPr lang="fi-FI" sz="2400" dirty="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Our staff includes, for example, laboratory technicians, radiographers, doctors, physicists, hospital chemists, hospital geneticists, and hospital microbiologists.</a:t>
            </a: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03788D-94C0-4928-914B-7B972413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14.4.2025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6E90FB-3C22-4C83-BAE0-7F6A90CE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A535A88-DB5A-4396-988D-EA8ADC586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47148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1" name="Kuvan paikkamerkki 10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2129BA63-4A7E-DC69-5171-AB67FB44C6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13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53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2.xml><?xml version="1.0" encoding="utf-8"?>
<a:theme xmlns:a="http://schemas.openxmlformats.org/drawingml/2006/main" name="HUS yhteistyökumppani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3.xml><?xml version="1.0" encoding="utf-8"?>
<a:theme xmlns:a="http://schemas.openxmlformats.org/drawingml/2006/main" name="1_HUS">
  <a:themeElements>
    <a:clrScheme name="HUS">
      <a:dk1>
        <a:sysClr val="windowText" lastClr="000000"/>
      </a:dk1>
      <a:lt1>
        <a:sysClr val="window" lastClr="FFFFFF"/>
      </a:lt1>
      <a:dk2>
        <a:srgbClr val="F7A823"/>
      </a:dk2>
      <a:lt2>
        <a:srgbClr val="E6E6E8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4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baf505-58a3-4190-8ed2-8f640320a460" xsi:nil="true"/>
    <lcf76f155ced4ddcb4097134ff3c332f xmlns="14838e9b-8301-4bfd-96e4-db18324b917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4A5BC1250A9944293DFDE5B4391F6FF" ma:contentTypeVersion="12" ma:contentTypeDescription="Luo uusi asiakirja." ma:contentTypeScope="" ma:versionID="bceb408192e7c38fc9e7ce5fd221a77b">
  <xsd:schema xmlns:xsd="http://www.w3.org/2001/XMLSchema" xmlns:xs="http://www.w3.org/2001/XMLSchema" xmlns:p="http://schemas.microsoft.com/office/2006/metadata/properties" xmlns:ns2="14838e9b-8301-4bfd-96e4-db18324b9174" xmlns:ns3="b7baf505-58a3-4190-8ed2-8f640320a460" targetNamespace="http://schemas.microsoft.com/office/2006/metadata/properties" ma:root="true" ma:fieldsID="89cc38f188cf8cfbeea088a50c7c98ee" ns2:_="" ns3:_="">
    <xsd:import namespace="14838e9b-8301-4bfd-96e4-db18324b9174"/>
    <xsd:import namespace="b7baf505-58a3-4190-8ed2-8f640320a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38e9b-8301-4bfd-96e4-db18324b9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1b06feb-e4cd-44e2-a75b-3d5b85cc9e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af505-58a3-4190-8ed2-8f640320a4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07a37c-ec90-4e8d-bdd3-9ad92852fedc}" ma:internalName="TaxCatchAll" ma:showField="CatchAllData" ma:web="5afffbde-1cbf-42f3-8394-73702ea44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871E7A-C376-4230-9B69-01D8A43CC1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F76AD3-9C4D-4BE5-B14E-2DA35E40436F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7baf505-58a3-4190-8ed2-8f640320a460"/>
    <ds:schemaRef ds:uri="14838e9b-8301-4bfd-96e4-db18324b9174"/>
    <ds:schemaRef ds:uri="http://www.w3.org/XML/1998/namespace"/>
    <ds:schemaRef ds:uri="http://purl.org/dc/dcmitype/"/>
    <ds:schemaRef ds:uri="609967a3-7f74-4073-9345-779db3983e32"/>
    <ds:schemaRef ds:uri="a47561ea-e560-4b8a-8298-f4c5dd6d93cc"/>
  </ds:schemaRefs>
</ds:datastoreItem>
</file>

<file path=customXml/itemProps3.xml><?xml version="1.0" encoding="utf-8"?>
<ds:datastoreItem xmlns:ds="http://schemas.openxmlformats.org/officeDocument/2006/customXml" ds:itemID="{475A8457-9A56-4FC4-A532-3C76E88455BE}"/>
</file>

<file path=docMetadata/LabelInfo.xml><?xml version="1.0" encoding="utf-8"?>
<clbl:labelList xmlns:clbl="http://schemas.microsoft.com/office/2020/mipLabelMetadata">
  <clbl:label id="{64c3e0a5-de9f-42d8-8b8c-e3346f136bf8}" enabled="1" method="Standard" siteId="{e307563d-5fcd-4e12-a554-9927f388b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740</Words>
  <Application>Microsoft Office PowerPoint</Application>
  <PresentationFormat>Laajakuva</PresentationFormat>
  <Paragraphs>134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Arial</vt:lpstr>
      <vt:lpstr>Century Gothic</vt:lpstr>
      <vt:lpstr>Georgia</vt:lpstr>
      <vt:lpstr>Impact</vt:lpstr>
      <vt:lpstr>Symbol</vt:lpstr>
      <vt:lpstr>Times New Roman</vt:lpstr>
      <vt:lpstr>HUS</vt:lpstr>
      <vt:lpstr>HUS yhteistyökumppani</vt:lpstr>
      <vt:lpstr>1_HUS</vt:lpstr>
      <vt:lpstr>HUS Diagnostic Center</vt:lpstr>
      <vt:lpstr>PowerPoint-esitys</vt:lpstr>
      <vt:lpstr>DIAGNOSTIC CENTER IS ONE OF THE SIX PROFIT AREAS IN HUS</vt:lpstr>
      <vt:lpstr>HUS Diagnostic Center produces health</vt:lpstr>
      <vt:lpstr>PowerPoint-esitys</vt:lpstr>
      <vt:lpstr>Our operations include</vt:lpstr>
      <vt:lpstr>We research and educate</vt:lpstr>
      <vt:lpstr>LEADING EXPERTS - AN EXCELLENT WORKPLACE</vt:lpstr>
      <vt:lpstr>Over 3,400 employees (2024)</vt:lpstr>
      <vt:lpstr>High-quality work</vt:lpstr>
      <vt:lpstr>Efficient treatment pathways</vt:lpstr>
      <vt:lpstr>Services production (2024)</vt:lpstr>
      <vt:lpstr>Part of the treatment chain</vt:lpstr>
      <vt:lpstr>Our clients recommend our services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 Diagnostiikkakeskus</dc:title>
  <dc:creator>van der Meer Maria</dc:creator>
  <cp:lastModifiedBy>Sirén Johanna</cp:lastModifiedBy>
  <cp:revision>111</cp:revision>
  <cp:lastPrinted>2019-11-15T07:12:06Z</cp:lastPrinted>
  <dcterms:created xsi:type="dcterms:W3CDTF">2019-10-17T11:00:42Z</dcterms:created>
  <dcterms:modified xsi:type="dcterms:W3CDTF">2025-04-14T07:41:13Z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0x01010024A5BC1250A9944293DFDE5B4391F6FF</vt:lpwstr>
  </property>
  <property fmtid="{D5CDD505-2E9C-101B-9397-08002B2CF9AE}" pid="3" name="HUSDocAdminManualClassification_0">
    <vt:lpwstr/>
  </property>
  <property fmtid="{D5CDD505-2E9C-101B-9397-08002B2CF9AE}" pid="4" name="HUSOrganization">
    <vt:lpwstr>4;#HUS Diagnostiikkakeskus|2cf0c25c-2c23-4965-b6c5-dba0efa0aad5</vt:lpwstr>
  </property>
  <property fmtid="{D5CDD505-2E9C-101B-9397-08002B2CF9AE}" pid="5" name="HUSSpecialty">
    <vt:lpwstr>5;#Laboratorion erikoisalat|f6c4a5b7-950a-4270-8c31-c51fdbbaa451;#6;#Radiologia|7c408e32-4e49-44ae-b032-bf50e7bd9922</vt:lpwstr>
  </property>
  <property fmtid="{D5CDD505-2E9C-101B-9397-08002B2CF9AE}" pid="6" name="HUSDocTaskClass2">
    <vt:lpwstr/>
  </property>
  <property fmtid="{D5CDD505-2E9C-101B-9397-08002B2CF9AE}" pid="7" name="HUSLanguage_0">
    <vt:lpwstr/>
  </property>
  <property fmtid="{D5CDD505-2E9C-101B-9397-08002B2CF9AE}" pid="8" name="HUSBuilding">
    <vt:lpwstr>1;#Ei kiinteistötietoa|8c5a2699-4003-4c2c-998f-96821137d6da</vt:lpwstr>
  </property>
  <property fmtid="{D5CDD505-2E9C-101B-9397-08002B2CF9AE}" pid="9" name="HUSLanguage">
    <vt:lpwstr/>
  </property>
  <property fmtid="{D5CDD505-2E9C-101B-9397-08002B2CF9AE}" pid="10" name="HUSDocICD10">
    <vt:lpwstr/>
  </property>
  <property fmtid="{D5CDD505-2E9C-101B-9397-08002B2CF9AE}" pid="11" name="HUSDocKeywords">
    <vt:lpwstr/>
  </property>
  <property fmtid="{D5CDD505-2E9C-101B-9397-08002B2CF9AE}" pid="12" name="HUSDocManagementWorksiteClass">
    <vt:lpwstr/>
  </property>
  <property fmtid="{D5CDD505-2E9C-101B-9397-08002B2CF9AE}" pid="13" name="HUSDocOtherClassification">
    <vt:lpwstr/>
  </property>
  <property fmtid="{D5CDD505-2E9C-101B-9397-08002B2CF9AE}" pid="14" name="HUSDepartmentType">
    <vt:lpwstr/>
  </property>
  <property fmtid="{D5CDD505-2E9C-101B-9397-08002B2CF9AE}" pid="15" name="HUSDocServiceClass">
    <vt:lpwstr/>
  </property>
  <property fmtid="{D5CDD505-2E9C-101B-9397-08002B2CF9AE}" pid="16" name="HUSDocICD10_0">
    <vt:lpwstr/>
  </property>
  <property fmtid="{D5CDD505-2E9C-101B-9397-08002B2CF9AE}" pid="17" name="HUSDocAdminManualClassification">
    <vt:lpwstr/>
  </property>
  <property fmtid="{D5CDD505-2E9C-101B-9397-08002B2CF9AE}" pid="18" name="HUSPHLinja">
    <vt:lpwstr/>
  </property>
  <property fmtid="{D5CDD505-2E9C-101B-9397-08002B2CF9AE}" pid="19" name="e55f39e845fb4f2a862f55bbaa9be4f4">
    <vt:lpwstr/>
  </property>
  <property fmtid="{D5CDD505-2E9C-101B-9397-08002B2CF9AE}" pid="20" name="o8abde5c76ac4abab7b0b19643f824f2">
    <vt:lpwstr/>
  </property>
  <property fmtid="{D5CDD505-2E9C-101B-9397-08002B2CF9AE}" pid="21" name="m597109eba554769a497469f9082ae8a">
    <vt:lpwstr/>
  </property>
  <property fmtid="{D5CDD505-2E9C-101B-9397-08002B2CF9AE}" pid="22" name="HUSPHOhjeluokka">
    <vt:lpwstr/>
  </property>
  <property fmtid="{D5CDD505-2E9C-101B-9397-08002B2CF9AE}" pid="23" name="HUSPHKayttajarooli">
    <vt:lpwstr/>
  </property>
  <property fmtid="{D5CDD505-2E9C-101B-9397-08002B2CF9AE}" pid="24" name="MediaServiceImageTags">
    <vt:lpwstr/>
  </property>
  <property fmtid="{D5CDD505-2E9C-101B-9397-08002B2CF9AE}" pid="25" name="_NewReviewCycle">
    <vt:lpwstr/>
  </property>
  <property fmtid="{D5CDD505-2E9C-101B-9397-08002B2CF9AE}" pid="26" name="Order">
    <vt:r8>10800</vt:r8>
  </property>
  <property fmtid="{D5CDD505-2E9C-101B-9397-08002B2CF9AE}" pid="27" name="xd_Signature">
    <vt:bool>false</vt:bool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_ExtendedDescription">
    <vt:lpwstr/>
  </property>
  <property fmtid="{D5CDD505-2E9C-101B-9397-08002B2CF9AE}" pid="32" name="TriggerFlowInfo">
    <vt:lpwstr/>
  </property>
</Properties>
</file>